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15296B-A82C-4754-9FD4-EDE6D97BA3A1}" v="3" dt="2026-05-15T05:54:08.4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p:scale>
          <a:sx n="50" d="100"/>
          <a:sy n="50" d="100"/>
        </p:scale>
        <p:origin x="1494" y="-5106"/>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u Gabriel Vartic" userId="0e74704e5a4ad3f6" providerId="LiveId" clId="{C1EE9B1F-1A15-452A-81EB-962CA31C0DD4}"/>
    <pc:docChg chg="custSel modSld">
      <pc:chgData name="Alexandru Gabriel Vartic" userId="0e74704e5a4ad3f6" providerId="LiveId" clId="{C1EE9B1F-1A15-452A-81EB-962CA31C0DD4}" dt="2026-05-15T06:01:18.484" v="548" actId="1076"/>
      <pc:docMkLst>
        <pc:docMk/>
      </pc:docMkLst>
      <pc:sldChg chg="modSp mod">
        <pc:chgData name="Alexandru Gabriel Vartic" userId="0e74704e5a4ad3f6" providerId="LiveId" clId="{C1EE9B1F-1A15-452A-81EB-962CA31C0DD4}" dt="2026-05-15T06:01:18.484" v="548" actId="1076"/>
        <pc:sldMkLst>
          <pc:docMk/>
          <pc:sldMk cId="1478231825" sldId="256"/>
        </pc:sldMkLst>
        <pc:spChg chg="mod">
          <ac:chgData name="Alexandru Gabriel Vartic" userId="0e74704e5a4ad3f6" providerId="LiveId" clId="{C1EE9B1F-1A15-452A-81EB-962CA31C0DD4}" dt="2026-05-15T05:52:15.695" v="286" actId="1076"/>
          <ac:spMkLst>
            <pc:docMk/>
            <pc:sldMk cId="1478231825" sldId="256"/>
            <ac:spMk id="13" creationId="{5A7CC552-E55E-311E-9555-44C3B2E4B485}"/>
          </ac:spMkLst>
        </pc:spChg>
        <pc:spChg chg="mod">
          <ac:chgData name="Alexandru Gabriel Vartic" userId="0e74704e5a4ad3f6" providerId="LiveId" clId="{C1EE9B1F-1A15-452A-81EB-962CA31C0DD4}" dt="2026-05-15T05:58:20.444" v="471" actId="20577"/>
          <ac:spMkLst>
            <pc:docMk/>
            <pc:sldMk cId="1478231825" sldId="256"/>
            <ac:spMk id="21" creationId="{00000000-0000-0000-0000-000000000000}"/>
          </ac:spMkLst>
        </pc:spChg>
        <pc:spChg chg="mod">
          <ac:chgData name="Alexandru Gabriel Vartic" userId="0e74704e5a4ad3f6" providerId="LiveId" clId="{C1EE9B1F-1A15-452A-81EB-962CA31C0DD4}" dt="2026-05-15T05:52:12.051" v="285" actId="1076"/>
          <ac:spMkLst>
            <pc:docMk/>
            <pc:sldMk cId="1478231825" sldId="256"/>
            <ac:spMk id="22" creationId="{00000000-0000-0000-0000-000000000000}"/>
          </ac:spMkLst>
        </pc:spChg>
        <pc:spChg chg="mod">
          <ac:chgData name="Alexandru Gabriel Vartic" userId="0e74704e5a4ad3f6" providerId="LiveId" clId="{C1EE9B1F-1A15-452A-81EB-962CA31C0DD4}" dt="2026-05-15T05:53:21.821" v="298" actId="1076"/>
          <ac:spMkLst>
            <pc:docMk/>
            <pc:sldMk cId="1478231825" sldId="256"/>
            <ac:spMk id="23" creationId="{00000000-0000-0000-0000-000000000000}"/>
          </ac:spMkLst>
        </pc:spChg>
        <pc:spChg chg="mod">
          <ac:chgData name="Alexandru Gabriel Vartic" userId="0e74704e5a4ad3f6" providerId="LiveId" clId="{C1EE9B1F-1A15-452A-81EB-962CA31C0DD4}" dt="2026-05-15T05:57:59.460" v="457" actId="1076"/>
          <ac:spMkLst>
            <pc:docMk/>
            <pc:sldMk cId="1478231825" sldId="256"/>
            <ac:spMk id="28" creationId="{810E3BA1-8178-A20C-4B40-9D69C9FD7A05}"/>
          </ac:spMkLst>
        </pc:spChg>
        <pc:spChg chg="mod">
          <ac:chgData name="Alexandru Gabriel Vartic" userId="0e74704e5a4ad3f6" providerId="LiveId" clId="{C1EE9B1F-1A15-452A-81EB-962CA31C0DD4}" dt="2026-05-15T05:52:28.501" v="289" actId="1076"/>
          <ac:spMkLst>
            <pc:docMk/>
            <pc:sldMk cId="1478231825" sldId="256"/>
            <ac:spMk id="29" creationId="{47F4AF58-BFFC-5554-877C-CAAE7A74D25B}"/>
          </ac:spMkLst>
        </pc:spChg>
        <pc:spChg chg="mod">
          <ac:chgData name="Alexandru Gabriel Vartic" userId="0e74704e5a4ad3f6" providerId="LiveId" clId="{C1EE9B1F-1A15-452A-81EB-962CA31C0DD4}" dt="2026-05-15T05:52:34.683" v="291" actId="1076"/>
          <ac:spMkLst>
            <pc:docMk/>
            <pc:sldMk cId="1478231825" sldId="256"/>
            <ac:spMk id="31" creationId="{37AF2567-8C0F-59BB-8690-7B8B09C6A18D}"/>
          </ac:spMkLst>
        </pc:spChg>
        <pc:spChg chg="mod">
          <ac:chgData name="Alexandru Gabriel Vartic" userId="0e74704e5a4ad3f6" providerId="LiveId" clId="{C1EE9B1F-1A15-452A-81EB-962CA31C0DD4}" dt="2026-05-15T05:56:18.276" v="448" actId="313"/>
          <ac:spMkLst>
            <pc:docMk/>
            <pc:sldMk cId="1478231825" sldId="256"/>
            <ac:spMk id="32" creationId="{48015414-FD0E-3816-3CD0-EE9D02DA2ADA}"/>
          </ac:spMkLst>
        </pc:spChg>
        <pc:spChg chg="mod">
          <ac:chgData name="Alexandru Gabriel Vartic" userId="0e74704e5a4ad3f6" providerId="LiveId" clId="{C1EE9B1F-1A15-452A-81EB-962CA31C0DD4}" dt="2026-05-15T05:52:41.146" v="292" actId="1076"/>
          <ac:spMkLst>
            <pc:docMk/>
            <pc:sldMk cId="1478231825" sldId="256"/>
            <ac:spMk id="33" creationId="{CB98795B-2F98-8DC1-6D05-F4110F720123}"/>
          </ac:spMkLst>
        </pc:spChg>
        <pc:spChg chg="mod">
          <ac:chgData name="Alexandru Gabriel Vartic" userId="0e74704e5a4ad3f6" providerId="LiveId" clId="{C1EE9B1F-1A15-452A-81EB-962CA31C0DD4}" dt="2026-05-15T05:52:49.594" v="294" actId="1076"/>
          <ac:spMkLst>
            <pc:docMk/>
            <pc:sldMk cId="1478231825" sldId="256"/>
            <ac:spMk id="35" creationId="{44E82A03-522D-86C4-FCB7-9F0BDA6EDCDF}"/>
          </ac:spMkLst>
        </pc:spChg>
        <pc:spChg chg="mod">
          <ac:chgData name="Alexandru Gabriel Vartic" userId="0e74704e5a4ad3f6" providerId="LiveId" clId="{C1EE9B1F-1A15-452A-81EB-962CA31C0DD4}" dt="2026-05-15T05:52:54.263" v="295" actId="1076"/>
          <ac:spMkLst>
            <pc:docMk/>
            <pc:sldMk cId="1478231825" sldId="256"/>
            <ac:spMk id="36" creationId="{0885D6D6-1499-D9C0-160C-A3F6E41F2CC8}"/>
          </ac:spMkLst>
        </pc:spChg>
        <pc:spChg chg="mod">
          <ac:chgData name="Alexandru Gabriel Vartic" userId="0e74704e5a4ad3f6" providerId="LiveId" clId="{C1EE9B1F-1A15-452A-81EB-962CA31C0DD4}" dt="2026-05-15T06:01:18.484" v="548" actId="1076"/>
          <ac:spMkLst>
            <pc:docMk/>
            <pc:sldMk cId="1478231825" sldId="256"/>
            <ac:spMk id="38" creationId="{927A2205-BE85-BF17-D112-2C47269C1F29}"/>
          </ac:spMkLst>
        </pc:spChg>
        <pc:graphicFrameChg chg="mod modGraphic">
          <ac:chgData name="Alexandru Gabriel Vartic" userId="0e74704e5a4ad3f6" providerId="LiveId" clId="{C1EE9B1F-1A15-452A-81EB-962CA31C0DD4}" dt="2026-05-15T05:59:06.475" v="473" actId="313"/>
          <ac:graphicFrameMkLst>
            <pc:docMk/>
            <pc:sldMk cId="1478231825" sldId="256"/>
            <ac:graphicFrameMk id="27" creationId="{7EB2AF03-5498-C315-1B78-330E51CEC492}"/>
          </ac:graphicFrameMkLst>
        </pc:graphicFrameChg>
        <pc:graphicFrameChg chg="mod modGraphic">
          <ac:chgData name="Alexandru Gabriel Vartic" userId="0e74704e5a4ad3f6" providerId="LiveId" clId="{C1EE9B1F-1A15-452A-81EB-962CA31C0DD4}" dt="2026-05-15T06:00:49.802" v="540" actId="14734"/>
          <ac:graphicFrameMkLst>
            <pc:docMk/>
            <pc:sldMk cId="1478231825" sldId="256"/>
            <ac:graphicFrameMk id="30" creationId="{7489456D-8279-2D8D-9E80-15FF87621294}"/>
          </ac:graphicFrameMkLst>
        </pc:graphicFrameChg>
        <pc:graphicFrameChg chg="mod modGraphic">
          <ac:chgData name="Alexandru Gabriel Vartic" userId="0e74704e5a4ad3f6" providerId="LiveId" clId="{C1EE9B1F-1A15-452A-81EB-962CA31C0DD4}" dt="2026-05-15T06:00:09.370" v="537" actId="20577"/>
          <ac:graphicFrameMkLst>
            <pc:docMk/>
            <pc:sldMk cId="1478231825" sldId="256"/>
            <ac:graphicFrameMk id="34" creationId="{AA0B8A62-BC95-1331-09AE-06816E42ACE0}"/>
          </ac:graphicFrameMkLst>
        </pc:graphicFrameChg>
        <pc:graphicFrameChg chg="mod modGraphic">
          <ac:chgData name="Alexandru Gabriel Vartic" userId="0e74704e5a4ad3f6" providerId="LiveId" clId="{C1EE9B1F-1A15-452A-81EB-962CA31C0DD4}" dt="2026-05-15T06:01:14.636" v="547" actId="313"/>
          <ac:graphicFrameMkLst>
            <pc:docMk/>
            <pc:sldMk cId="1478231825" sldId="256"/>
            <ac:graphicFrameMk id="37" creationId="{32247DAF-4B42-841D-3CC0-870391D0612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15-May-26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15-May-26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15-May-26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15-May-26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15-May-26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15-May-26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15-May-26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15-May-26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15-May-26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15-May-26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15-May-26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15-May-26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746653" y="13684748"/>
            <a:ext cx="29307348" cy="5016758"/>
          </a:xfrm>
          <a:prstGeom prst="rect">
            <a:avLst/>
          </a:prstGeom>
          <a:noFill/>
        </p:spPr>
        <p:txBody>
          <a:bodyPr wrap="square" rtlCol="0">
            <a:spAutoFit/>
          </a:bodyPr>
          <a:lstStyle/>
          <a:p>
            <a:r>
              <a:rPr lang="ro-RO" sz="3200" b="1" dirty="0">
                <a:latin typeface="Arial" charset="0"/>
                <a:ea typeface="Arial" charset="0"/>
                <a:cs typeface="Arial" charset="0"/>
              </a:rPr>
              <a:t>MATERIAL ŞI METODE</a:t>
            </a:r>
          </a:p>
          <a:p>
            <a:pPr algn="just"/>
            <a:r>
              <a:rPr lang="ro-RO" sz="3200" dirty="0">
                <a:latin typeface="Arial" panose="020B0604020202020204" pitchFamily="34" charset="0"/>
                <a:cs typeface="Arial" panose="020B0604020202020204" pitchFamily="34" charset="0"/>
              </a:rPr>
              <a:t>Cercetările au fost realizate pe nucleul de caprine R1 (75% Boer × 25% Carpatină) aparținând ICDCOC Palas și pe o populație de caprine din rasa Carpatină, provenită dintr-o exploatație situată în localitatea Romanu, județul Brăila. În cadrul studiului au fost efectuate măsurători corporale și cântăriri periodice, fiind calculați unii indici de constituție și conformație corporală, viteza de creștere a iezilor supuși îngrășării, precum și parametrii obținuți în procesul de sacrificare.</a:t>
            </a:r>
          </a:p>
          <a:p>
            <a:pPr algn="just"/>
            <a:r>
              <a:rPr lang="ro-RO" sz="3200" dirty="0">
                <a:latin typeface="Arial" panose="020B0604020202020204" pitchFamily="34" charset="0"/>
                <a:cs typeface="Arial" panose="020B0604020202020204" pitchFamily="34" charset="0"/>
              </a:rPr>
              <a:t>Pentru determinarea greutății corporale au fost utilizate cântare electronice cu o precizie de ±200 g, iar măsurătorile corporale au fost realizate cu ajutorul </a:t>
            </a:r>
            <a:r>
              <a:rPr lang="en-US" sz="3200" dirty="0" err="1">
                <a:latin typeface="Arial" panose="020B0604020202020204" pitchFamily="34" charset="0"/>
                <a:cs typeface="Arial" panose="020B0604020202020204" pitchFamily="34" charset="0"/>
              </a:rPr>
              <a:t>zoometrului</a:t>
            </a:r>
            <a:r>
              <a:rPr lang="en-US" sz="3200" dirty="0">
                <a:latin typeface="Arial" panose="020B0604020202020204" pitchFamily="34" charset="0"/>
                <a:cs typeface="Arial" panose="020B0604020202020204" pitchFamily="34" charset="0"/>
              </a:rPr>
              <a:t> </a:t>
            </a:r>
            <a:r>
              <a:rPr lang="ro-RO" sz="3200" dirty="0">
                <a:latin typeface="Arial" panose="020B0604020202020204" pitchFamily="34" charset="0"/>
                <a:cs typeface="Arial" panose="020B0604020202020204" pitchFamily="34" charset="0"/>
              </a:rPr>
              <a:t>și al benzii metrice. Pe baza acestor determinări au fost evaluați indicii de compactitate și </a:t>
            </a:r>
            <a:r>
              <a:rPr lang="ro-RO" sz="3200" dirty="0" err="1">
                <a:latin typeface="Arial" panose="020B0604020202020204" pitchFamily="34" charset="0"/>
                <a:cs typeface="Arial" panose="020B0604020202020204" pitchFamily="34" charset="0"/>
              </a:rPr>
              <a:t>muscularitate</a:t>
            </a:r>
            <a:r>
              <a:rPr lang="ro-RO" sz="3200" dirty="0">
                <a:latin typeface="Arial" panose="020B0604020202020204" pitchFamily="34" charset="0"/>
                <a:cs typeface="Arial" panose="020B0604020202020204" pitchFamily="34" charset="0"/>
              </a:rPr>
              <a:t> ai jigoului.</a:t>
            </a:r>
          </a:p>
          <a:p>
            <a:pPr algn="just"/>
            <a:r>
              <a:rPr lang="ro-RO" sz="3200" dirty="0">
                <a:latin typeface="Arial" panose="020B0604020202020204" pitchFamily="34" charset="0"/>
                <a:cs typeface="Arial" panose="020B0604020202020204" pitchFamily="34" charset="0"/>
              </a:rPr>
              <a:t>În perioada de creștere și îngrășare, desfășurată pe durata a 100 de zile, iezii au fost hrăniți cu nutreț combinat granulat</a:t>
            </a:r>
            <a:r>
              <a:rPr lang="en-US" sz="3200" dirty="0">
                <a:latin typeface="Arial" panose="020B0604020202020204" pitchFamily="34" charset="0"/>
                <a:cs typeface="Arial" panose="020B0604020202020204" pitchFamily="34" charset="0"/>
              </a:rPr>
              <a:t> specific </a:t>
            </a:r>
            <a:r>
              <a:rPr lang="en-US" sz="3200" dirty="0" err="1">
                <a:latin typeface="Arial" panose="020B0604020202020204" pitchFamily="34" charset="0"/>
                <a:cs typeface="Arial" panose="020B0604020202020204" pitchFamily="34" charset="0"/>
              </a:rPr>
              <a:t>perioadei</a:t>
            </a:r>
            <a:r>
              <a:rPr lang="en-US" sz="3200" dirty="0">
                <a:latin typeface="Arial" panose="020B0604020202020204" pitchFamily="34" charset="0"/>
                <a:cs typeface="Arial" panose="020B0604020202020204" pitchFamily="34" charset="0"/>
              </a:rPr>
              <a:t> de </a:t>
            </a:r>
            <a:r>
              <a:rPr lang="ro-RO" sz="3200" dirty="0">
                <a:latin typeface="Arial" panose="020B0604020202020204" pitchFamily="34" charset="0"/>
                <a:cs typeface="Arial" panose="020B0604020202020204" pitchFamily="34" charset="0"/>
              </a:rPr>
              <a:t>î</a:t>
            </a:r>
            <a:r>
              <a:rPr lang="en-US" sz="3200" dirty="0" err="1">
                <a:latin typeface="Arial" panose="020B0604020202020204" pitchFamily="34" charset="0"/>
                <a:cs typeface="Arial" panose="020B0604020202020204" pitchFamily="34" charset="0"/>
              </a:rPr>
              <a:t>ngr</a:t>
            </a:r>
            <a:r>
              <a:rPr lang="ro-RO" sz="3200" dirty="0" err="1">
                <a:latin typeface="Arial" panose="020B0604020202020204" pitchFamily="34" charset="0"/>
                <a:cs typeface="Arial" panose="020B0604020202020204" pitchFamily="34" charset="0"/>
              </a:rPr>
              <a:t>ăș</a:t>
            </a:r>
            <a:r>
              <a:rPr lang="en-US" sz="3200" dirty="0">
                <a:latin typeface="Arial" panose="020B0604020202020204" pitchFamily="34" charset="0"/>
                <a:cs typeface="Arial" panose="020B0604020202020204" pitchFamily="34" charset="0"/>
              </a:rPr>
              <a:t>are</a:t>
            </a:r>
            <a:r>
              <a:rPr lang="ro-RO" sz="3200" dirty="0">
                <a:latin typeface="Arial" panose="020B0604020202020204" pitchFamily="34" charset="0"/>
                <a:cs typeface="Arial" panose="020B0604020202020204" pitchFamily="34" charset="0"/>
              </a:rPr>
              <a:t>. În cadrul sacrificărilor efectuate au fost determinate randamentele la sacrificare, compoziția tisulara a carcasei, precum și diferențele existente între loturi. Datele obținute au fost prelucrate statistic, iar diferențele dintre loturile experimentale au fost evaluate prin testul Fisher, interpretarea rezultatelor fiind realizată conform metodologiei descrise de Drăgănescu și Sandu (1984).</a:t>
            </a:r>
            <a:endParaRPr lang="ro-RO" sz="3200" b="1" dirty="0">
              <a:latin typeface="Arial" charset="0"/>
              <a:ea typeface="Arial" charset="0"/>
              <a:cs typeface="Arial" charset="0"/>
            </a:endParaRPr>
          </a:p>
        </p:txBody>
      </p:sp>
      <p:sp>
        <p:nvSpPr>
          <p:cNvPr id="22" name="TextBox 21"/>
          <p:cNvSpPr txBox="1"/>
          <p:nvPr/>
        </p:nvSpPr>
        <p:spPr>
          <a:xfrm>
            <a:off x="1746653" y="19656039"/>
            <a:ext cx="5445375" cy="646331"/>
          </a:xfrm>
          <a:prstGeom prst="rect">
            <a:avLst/>
          </a:prstGeom>
          <a:noFill/>
        </p:spPr>
        <p:txBody>
          <a:bodyPr wrap="square" rtlCol="0">
            <a:spAutoFit/>
          </a:bodyPr>
          <a:lstStyle/>
          <a:p>
            <a:r>
              <a:rPr lang="ro-RO" sz="3600" b="1" dirty="0">
                <a:latin typeface="Arial" charset="0"/>
                <a:ea typeface="Arial" charset="0"/>
                <a:cs typeface="Arial" charset="0"/>
              </a:rPr>
              <a:t>REZULTATE ȘI DISCUȚII</a:t>
            </a:r>
          </a:p>
        </p:txBody>
      </p:sp>
      <p:sp>
        <p:nvSpPr>
          <p:cNvPr id="23" name="TextBox 22"/>
          <p:cNvSpPr txBox="1"/>
          <p:nvPr/>
        </p:nvSpPr>
        <p:spPr>
          <a:xfrm>
            <a:off x="1663509" y="35382204"/>
            <a:ext cx="3202481" cy="707886"/>
          </a:xfrm>
          <a:prstGeom prst="rect">
            <a:avLst/>
          </a:prstGeom>
          <a:noFill/>
        </p:spPr>
        <p:txBody>
          <a:bodyPr wrap="square" rtlCol="0">
            <a:spAutoFit/>
          </a:bodyPr>
          <a:lstStyle/>
          <a:p>
            <a:r>
              <a:rPr lang="ro-RO" sz="4000" b="1" dirty="0">
                <a:latin typeface="Arial" charset="0"/>
                <a:ea typeface="Arial" charset="0"/>
                <a:cs typeface="Arial" charset="0"/>
              </a:rPr>
              <a:t>CONCLUZII</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sp>
        <p:nvSpPr>
          <p:cNvPr id="2" name="TextBox 1">
            <a:extLst>
              <a:ext uri="{FF2B5EF4-FFF2-40B4-BE49-F238E27FC236}">
                <a16:creationId xmlns:a16="http://schemas.microsoft.com/office/drawing/2014/main" id="{929C26DF-E0F3-73A4-33EE-7E348113DA62}"/>
              </a:ext>
            </a:extLst>
          </p:cNvPr>
          <p:cNvSpPr txBox="1"/>
          <p:nvPr/>
        </p:nvSpPr>
        <p:spPr>
          <a:xfrm>
            <a:off x="2069432" y="6202289"/>
            <a:ext cx="28776842" cy="2862322"/>
          </a:xfrm>
          <a:prstGeom prst="rect">
            <a:avLst/>
          </a:prstGeom>
          <a:noFill/>
        </p:spPr>
        <p:txBody>
          <a:bodyPr wrap="square" rtlCol="0">
            <a:spAutoFit/>
          </a:bodyPr>
          <a:lstStyle/>
          <a:p>
            <a:pPr algn="ctr"/>
            <a:r>
              <a:rPr lang="ro-RO" sz="6000" b="1" dirty="0">
                <a:latin typeface="Arial" panose="020B0604020202020204" pitchFamily="34" charset="0"/>
                <a:cs typeface="Arial" panose="020B0604020202020204" pitchFamily="34" charset="0"/>
              </a:rPr>
              <a:t>Cercetări privind aptitudinile pentru producția de carne la tineretul caprin din populația R1 (75% Boer × 25% Carpatină) creată în cadrul I.C.D.C.O.C. Palas Constanța</a:t>
            </a:r>
            <a:endParaRPr lang="en-US" sz="6000" b="1" dirty="0">
              <a:solidFill>
                <a:srgbClr val="FF0000"/>
              </a:solidFill>
              <a:latin typeface="Arial" panose="020B0604020202020204" pitchFamily="34" charset="0"/>
              <a:ea typeface="Arial" charset="0"/>
              <a:cs typeface="Arial" panose="020B0604020202020204" pitchFamily="34" charset="0"/>
            </a:endParaRPr>
          </a:p>
        </p:txBody>
      </p:sp>
      <p:sp>
        <p:nvSpPr>
          <p:cNvPr id="3" name="TextBox 2">
            <a:extLst>
              <a:ext uri="{FF2B5EF4-FFF2-40B4-BE49-F238E27FC236}">
                <a16:creationId xmlns:a16="http://schemas.microsoft.com/office/drawing/2014/main" id="{1594C452-16D2-EF79-6BF5-EEF50292F417}"/>
              </a:ext>
            </a:extLst>
          </p:cNvPr>
          <p:cNvSpPr txBox="1"/>
          <p:nvPr/>
        </p:nvSpPr>
        <p:spPr>
          <a:xfrm>
            <a:off x="2850718" y="9248728"/>
            <a:ext cx="28359197" cy="1200329"/>
          </a:xfrm>
          <a:prstGeom prst="rect">
            <a:avLst/>
          </a:prstGeom>
          <a:noFill/>
        </p:spPr>
        <p:txBody>
          <a:bodyPr wrap="square" rtlCol="0">
            <a:spAutoFit/>
          </a:bodyPr>
          <a:lstStyle/>
          <a:p>
            <a:pPr algn="r"/>
            <a:r>
              <a:rPr lang="ro-RO" sz="3600" b="1" dirty="0">
                <a:latin typeface="Arial" panose="020B0604020202020204" pitchFamily="34" charset="0"/>
                <a:cs typeface="Arial" panose="020B0604020202020204" pitchFamily="34" charset="0"/>
              </a:rPr>
              <a:t>Alexandru Gabriel</a:t>
            </a:r>
            <a:r>
              <a:rPr lang="ro-RO" sz="3600" b="1" cap="all" dirty="0">
                <a:latin typeface="Arial" panose="020B0604020202020204" pitchFamily="34" charset="0"/>
                <a:cs typeface="Arial" panose="020B0604020202020204" pitchFamily="34" charset="0"/>
              </a:rPr>
              <a:t> Vartic, </a:t>
            </a:r>
            <a:r>
              <a:rPr lang="ro-RO" sz="3600" b="1" dirty="0">
                <a:latin typeface="Arial" panose="020B0604020202020204" pitchFamily="34" charset="0"/>
                <a:cs typeface="Arial" panose="020B0604020202020204" pitchFamily="34" charset="0"/>
              </a:rPr>
              <a:t>Corneliu Ion</a:t>
            </a:r>
            <a:r>
              <a:rPr lang="ro-RO" sz="3600" b="1" cap="all" dirty="0">
                <a:latin typeface="Arial" panose="020B0604020202020204" pitchFamily="34" charset="0"/>
                <a:cs typeface="Arial" panose="020B0604020202020204" pitchFamily="34" charset="0"/>
              </a:rPr>
              <a:t> Neacșu, </a:t>
            </a:r>
            <a:r>
              <a:rPr lang="ro-RO" sz="3600" b="1" dirty="0">
                <a:latin typeface="Arial" panose="020B0604020202020204" pitchFamily="34" charset="0"/>
                <a:cs typeface="Arial" panose="020B0604020202020204" pitchFamily="34" charset="0"/>
              </a:rPr>
              <a:t>Petru Gabriel</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vicovan</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Oana Corina</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preȘa</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Maria</a:t>
            </a:r>
            <a:r>
              <a:rPr lang="ro-RO" sz="3600" b="1" cap="all" dirty="0">
                <a:latin typeface="Arial" panose="020B0604020202020204" pitchFamily="34" charset="0"/>
                <a:cs typeface="Arial" panose="020B0604020202020204" pitchFamily="34" charset="0"/>
              </a:rPr>
              <a:t> Stanciu, </a:t>
            </a:r>
            <a:r>
              <a:rPr lang="ro-RO" sz="3600" b="1" dirty="0">
                <a:latin typeface="Arial" panose="020B0604020202020204" pitchFamily="34" charset="0"/>
                <a:cs typeface="Arial" panose="020B0604020202020204" pitchFamily="34" charset="0"/>
              </a:rPr>
              <a:t>Răducu</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radu</a:t>
            </a:r>
            <a:r>
              <a:rPr lang="ro-RO" sz="3600" b="1" cap="all" dirty="0">
                <a:latin typeface="Arial" panose="020B0604020202020204" pitchFamily="34" charset="0"/>
                <a:cs typeface="Arial" panose="020B0604020202020204" pitchFamily="34" charset="0"/>
              </a:rPr>
              <a:t> (ICDCOC C</a:t>
            </a:r>
            <a:r>
              <a:rPr lang="ro-RO" sz="3600" b="1" dirty="0">
                <a:latin typeface="Arial" panose="020B0604020202020204" pitchFamily="34" charset="0"/>
                <a:cs typeface="Arial" panose="020B0604020202020204" pitchFamily="34" charset="0"/>
              </a:rPr>
              <a:t>onstanța</a:t>
            </a:r>
            <a:r>
              <a:rPr lang="ro-RO" sz="3600" b="1" cap="all" dirty="0">
                <a:latin typeface="Arial" panose="020B0604020202020204" pitchFamily="34" charset="0"/>
                <a:cs typeface="Arial" panose="020B0604020202020204" pitchFamily="34" charset="0"/>
              </a:rPr>
              <a:t>)</a:t>
            </a:r>
            <a:endParaRPr lang="ro-RO" sz="3600" b="1" i="1" dirty="0">
              <a:latin typeface="Arial" panose="020B0604020202020204" pitchFamily="34" charset="0"/>
              <a:ea typeface="Arial" charset="0"/>
              <a:cs typeface="Arial" panose="020B0604020202020204" pitchFamily="34" charset="0"/>
            </a:endParaRPr>
          </a:p>
        </p:txBody>
      </p:sp>
      <p:pic>
        <p:nvPicPr>
          <p:cNvPr id="4" name="Picture 3">
            <a:extLst>
              <a:ext uri="{FF2B5EF4-FFF2-40B4-BE49-F238E27FC236}">
                <a16:creationId xmlns:a16="http://schemas.microsoft.com/office/drawing/2014/main" id="{3304B12E-912D-CBE6-9297-20CA426EC47C}"/>
              </a:ext>
            </a:extLst>
          </p:cNvPr>
          <p:cNvPicPr>
            <a:picLocks noChangeAspect="1"/>
          </p:cNvPicPr>
          <p:nvPr/>
        </p:nvPicPr>
        <p:blipFill>
          <a:blip r:embed="rId3"/>
          <a:stretch>
            <a:fillRect/>
          </a:stretch>
        </p:blipFill>
        <p:spPr>
          <a:xfrm>
            <a:off x="26919936" y="1347537"/>
            <a:ext cx="4134065" cy="4023330"/>
          </a:xfrm>
          <a:prstGeom prst="rect">
            <a:avLst/>
          </a:prstGeom>
        </p:spPr>
      </p:pic>
      <p:sp>
        <p:nvSpPr>
          <p:cNvPr id="8" name="TextBox 7">
            <a:extLst>
              <a:ext uri="{FF2B5EF4-FFF2-40B4-BE49-F238E27FC236}">
                <a16:creationId xmlns:a16="http://schemas.microsoft.com/office/drawing/2014/main" id="{C6A17E75-0A92-868A-DA68-4D4C59E1DE87}"/>
              </a:ext>
            </a:extLst>
          </p:cNvPr>
          <p:cNvSpPr txBox="1"/>
          <p:nvPr/>
        </p:nvSpPr>
        <p:spPr>
          <a:xfrm>
            <a:off x="1746653" y="10423479"/>
            <a:ext cx="29307348" cy="3170099"/>
          </a:xfrm>
          <a:prstGeom prst="rect">
            <a:avLst/>
          </a:prstGeom>
          <a:noFill/>
        </p:spPr>
        <p:txBody>
          <a:bodyPr wrap="square" rtlCol="0">
            <a:spAutoFit/>
          </a:bodyPr>
          <a:lstStyle/>
          <a:p>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r>
              <a:rPr lang="ro-RO" sz="3200" dirty="0">
                <a:latin typeface="Arial" panose="020B0604020202020204" pitchFamily="34" charset="0"/>
                <a:cs typeface="Arial" panose="020B0604020202020204" pitchFamily="34" charset="0"/>
              </a:rPr>
              <a:t>Orientarea creșterii caprinelor către producția de carne este determinată de cererea tot mai mare pentru produse alimentare dietetice, caracterizate printr-un conținut redus de grăsimi și lipide saturate. În acest context, carnea de capră prezintă un interes crescut datorită valorii sale nutritive ridicate, furnizând proteine cu valoare biologică superioară și lipide benefice sănătății, prin raportul favorabil dintre acizii grași nesaturați și saturați, precum și prin nivelul redus al colesterolului. Pe fondul acestor tendințe, la ICDCOC Palas s-a conturat inițiativa creării și omologării unei rase specializate pentru producția de carne, reprezentând o direcție inovatoare pentru zootehnia românească.</a:t>
            </a:r>
            <a:endParaRPr lang="ro-RO" sz="3200" b="1" dirty="0">
              <a:latin typeface="Arial" panose="020B0604020202020204" pitchFamily="34" charset="0"/>
              <a:ea typeface="Arial" charset="0"/>
              <a:cs typeface="Arial" panose="020B0604020202020204" pitchFamily="34" charset="0"/>
            </a:endParaRPr>
          </a:p>
        </p:txBody>
      </p:sp>
      <p:sp>
        <p:nvSpPr>
          <p:cNvPr id="13" name="TextBox 12">
            <a:extLst>
              <a:ext uri="{FF2B5EF4-FFF2-40B4-BE49-F238E27FC236}">
                <a16:creationId xmlns:a16="http://schemas.microsoft.com/office/drawing/2014/main" id="{5A7CC552-E55E-311E-9555-44C3B2E4B485}"/>
              </a:ext>
            </a:extLst>
          </p:cNvPr>
          <p:cNvSpPr txBox="1"/>
          <p:nvPr/>
        </p:nvSpPr>
        <p:spPr>
          <a:xfrm>
            <a:off x="766232" y="20431596"/>
            <a:ext cx="16248184" cy="584775"/>
          </a:xfrm>
          <a:prstGeom prst="rect">
            <a:avLst/>
          </a:prstGeom>
          <a:noFill/>
        </p:spPr>
        <p:txBody>
          <a:bodyPr wrap="square">
            <a:spAutoFit/>
          </a:bodyPr>
          <a:lstStyle/>
          <a:p>
            <a:pPr algn="ctr"/>
            <a:r>
              <a:rPr lang="ro-RO" sz="3200" b="1" dirty="0">
                <a:solidFill>
                  <a:srgbClr val="000000"/>
                </a:solidFill>
                <a:latin typeface="Arial" panose="020B0604020202020204" pitchFamily="34" charset="0"/>
                <a:ea typeface="Times New Roman" panose="02020603050405020304" pitchFamily="18" charset="0"/>
              </a:rPr>
              <a:t>Creșterea în greutate la iezi în perioada de control</a:t>
            </a:r>
            <a:endParaRPr lang="ro-RO" sz="3200" b="1" dirty="0"/>
          </a:p>
        </p:txBody>
      </p:sp>
      <p:graphicFrame>
        <p:nvGraphicFramePr>
          <p:cNvPr id="27" name="Table 26">
            <a:extLst>
              <a:ext uri="{FF2B5EF4-FFF2-40B4-BE49-F238E27FC236}">
                <a16:creationId xmlns:a16="http://schemas.microsoft.com/office/drawing/2014/main" id="{7EB2AF03-5498-C315-1B78-330E51CEC492}"/>
              </a:ext>
            </a:extLst>
          </p:cNvPr>
          <p:cNvGraphicFramePr>
            <a:graphicFrameLocks noGrp="1"/>
          </p:cNvGraphicFramePr>
          <p:nvPr>
            <p:extLst>
              <p:ext uri="{D42A27DB-BD31-4B8C-83A1-F6EECF244321}">
                <p14:modId xmlns:p14="http://schemas.microsoft.com/office/powerpoint/2010/main" val="1549536497"/>
              </p:ext>
            </p:extLst>
          </p:nvPr>
        </p:nvGraphicFramePr>
        <p:xfrm>
          <a:off x="1746652" y="21131634"/>
          <a:ext cx="14287342" cy="4159717"/>
        </p:xfrm>
        <a:graphic>
          <a:graphicData uri="http://schemas.openxmlformats.org/drawingml/2006/table">
            <a:tbl>
              <a:tblPr>
                <a:tableStyleId>{3C2FFA5D-87B4-456A-9821-1D502468CF0F}</a:tableStyleId>
              </a:tblPr>
              <a:tblGrid>
                <a:gridCol w="2866017">
                  <a:extLst>
                    <a:ext uri="{9D8B030D-6E8A-4147-A177-3AD203B41FA5}">
                      <a16:colId xmlns:a16="http://schemas.microsoft.com/office/drawing/2014/main" val="3757624334"/>
                    </a:ext>
                  </a:extLst>
                </a:gridCol>
                <a:gridCol w="2848971">
                  <a:extLst>
                    <a:ext uri="{9D8B030D-6E8A-4147-A177-3AD203B41FA5}">
                      <a16:colId xmlns:a16="http://schemas.microsoft.com/office/drawing/2014/main" val="3364288975"/>
                    </a:ext>
                  </a:extLst>
                </a:gridCol>
                <a:gridCol w="2874410">
                  <a:extLst>
                    <a:ext uri="{9D8B030D-6E8A-4147-A177-3AD203B41FA5}">
                      <a16:colId xmlns:a16="http://schemas.microsoft.com/office/drawing/2014/main" val="1690182213"/>
                    </a:ext>
                  </a:extLst>
                </a:gridCol>
                <a:gridCol w="2351250">
                  <a:extLst>
                    <a:ext uri="{9D8B030D-6E8A-4147-A177-3AD203B41FA5}">
                      <a16:colId xmlns:a16="http://schemas.microsoft.com/office/drawing/2014/main" val="1146660804"/>
                    </a:ext>
                  </a:extLst>
                </a:gridCol>
                <a:gridCol w="3346694">
                  <a:extLst>
                    <a:ext uri="{9D8B030D-6E8A-4147-A177-3AD203B41FA5}">
                      <a16:colId xmlns:a16="http://schemas.microsoft.com/office/drawing/2014/main" val="3113280311"/>
                    </a:ext>
                  </a:extLst>
                </a:gridCol>
              </a:tblGrid>
              <a:tr h="1511767">
                <a:tc rowSpan="2">
                  <a:txBody>
                    <a:bodyPr/>
                    <a:lstStyle/>
                    <a:p>
                      <a:pPr algn="ctr">
                        <a:buNone/>
                      </a:pPr>
                      <a:r>
                        <a:rPr lang="ro-RO" sz="3200" b="1" kern="100" dirty="0">
                          <a:solidFill>
                            <a:srgbClr val="000000"/>
                          </a:solidFill>
                          <a:effectLst/>
                        </a:rPr>
                        <a:t>Genotipul</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Greutate inițiala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Greutate finala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Spor total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Sporul mediu zilnic</a:t>
                      </a:r>
                      <a:endParaRPr lang="ro-RO" sz="3200" b="1" kern="100" dirty="0">
                        <a:effectLst/>
                      </a:endParaRPr>
                    </a:p>
                    <a:p>
                      <a:pPr algn="ctr">
                        <a:buNone/>
                      </a:pPr>
                      <a:r>
                        <a:rPr lang="ro-RO" sz="3200" b="1" kern="100" dirty="0">
                          <a:solidFill>
                            <a:srgbClr val="000000"/>
                          </a:solidFill>
                          <a:effectLst/>
                        </a:rPr>
                        <a:t>(g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50074482"/>
                  </a:ext>
                </a:extLst>
              </a:tr>
              <a:tr h="549847">
                <a:tc vMerge="1">
                  <a:txBody>
                    <a:bodyPr/>
                    <a:lstStyle/>
                    <a:p>
                      <a:endParaRPr lang="ro-RO"/>
                    </a:p>
                  </a:txBody>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rPr>
                        <a:t>X ± s</a:t>
                      </a:r>
                      <a:r>
                        <a:rPr lang="en-US" sz="3200" b="1" kern="100" baseline="-25000">
                          <a:solidFill>
                            <a:srgbClr val="000000"/>
                          </a:solidFill>
                          <a:effectLst/>
                        </a:rPr>
                        <a:t>x</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509412160"/>
                  </a:ext>
                </a:extLst>
              </a:tr>
              <a:tr h="1030807">
                <a:tc>
                  <a:txBody>
                    <a:bodyPr/>
                    <a:lstStyle/>
                    <a:p>
                      <a:pPr algn="ctr">
                        <a:buNone/>
                      </a:pPr>
                      <a:r>
                        <a:rPr lang="ro-RO" sz="3200" b="1" kern="100">
                          <a:solidFill>
                            <a:srgbClr val="000000"/>
                          </a:solidFill>
                          <a:effectLst/>
                        </a:rPr>
                        <a:t>R</a:t>
                      </a:r>
                      <a:r>
                        <a:rPr lang="ro-RO" sz="3200" b="1" kern="100" baseline="-25000">
                          <a:solidFill>
                            <a:srgbClr val="000000"/>
                          </a:solidFill>
                          <a:effectLst/>
                        </a:rPr>
                        <a:t>1 </a:t>
                      </a:r>
                      <a:r>
                        <a:rPr lang="ro-RO" sz="3200" b="1" kern="100">
                          <a:solidFill>
                            <a:srgbClr val="000000"/>
                          </a:solidFill>
                          <a:effectLst/>
                        </a:rPr>
                        <a:t>(75% Boer</a:t>
                      </a:r>
                      <a:endParaRPr lang="ro-RO" sz="3200" b="1" kern="100">
                        <a:effectLst/>
                      </a:endParaRPr>
                    </a:p>
                    <a:p>
                      <a:pPr algn="ctr">
                        <a:buNone/>
                      </a:pPr>
                      <a:r>
                        <a:rPr lang="ro-RO" sz="3200" b="1" kern="100">
                          <a:solidFill>
                            <a:srgbClr val="000000"/>
                          </a:solidFill>
                          <a:effectLst/>
                        </a:rPr>
                        <a:t> x 25% 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rPr>
                        <a:t>18.41 ± 0.46</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35.68 ± 1.10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17.28 ± 1.13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172.75 ± 11.27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699141703"/>
                  </a:ext>
                </a:extLst>
              </a:tr>
              <a:tr h="549847">
                <a:tc>
                  <a:txBody>
                    <a:bodyPr/>
                    <a:lstStyle/>
                    <a:p>
                      <a:pPr algn="ctr">
                        <a:buNone/>
                      </a:pPr>
                      <a:r>
                        <a:rPr lang="ro-RO" sz="3200" b="1" kern="100" dirty="0">
                          <a:solidFill>
                            <a:srgbClr val="000000"/>
                          </a:solidFill>
                          <a:effectLst/>
                        </a:rPr>
                        <a:t>Carpatina</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16.06 ± 0.58</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28.87 ± 1.46</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12.35 ± 1.10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123.56 ± 10.89</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814591244"/>
                  </a:ext>
                </a:extLst>
              </a:tr>
            </a:tbl>
          </a:graphicData>
        </a:graphic>
      </p:graphicFrame>
      <p:sp>
        <p:nvSpPr>
          <p:cNvPr id="28" name="TextBox 27">
            <a:extLst>
              <a:ext uri="{FF2B5EF4-FFF2-40B4-BE49-F238E27FC236}">
                <a16:creationId xmlns:a16="http://schemas.microsoft.com/office/drawing/2014/main" id="{810E3BA1-8178-A20C-4B40-9D69C9FD7A05}"/>
              </a:ext>
            </a:extLst>
          </p:cNvPr>
          <p:cNvSpPr txBox="1"/>
          <p:nvPr/>
        </p:nvSpPr>
        <p:spPr>
          <a:xfrm>
            <a:off x="1663509" y="25450669"/>
            <a:ext cx="14453630" cy="1077218"/>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Greutatea corporală a iezilor la începutul îngrășării a fost între 16,06 kg/cap și 18,41 kg/cap, iar greutatea corporală finală a fost între 28,87 și 35,68 kg.</a:t>
            </a:r>
          </a:p>
        </p:txBody>
      </p:sp>
      <p:sp>
        <p:nvSpPr>
          <p:cNvPr id="29" name="TextBox 28">
            <a:extLst>
              <a:ext uri="{FF2B5EF4-FFF2-40B4-BE49-F238E27FC236}">
                <a16:creationId xmlns:a16="http://schemas.microsoft.com/office/drawing/2014/main" id="{47F4AF58-BFFC-5554-877C-CAAE7A74D25B}"/>
              </a:ext>
            </a:extLst>
          </p:cNvPr>
          <p:cNvSpPr txBox="1"/>
          <p:nvPr/>
        </p:nvSpPr>
        <p:spPr>
          <a:xfrm>
            <a:off x="2011906" y="27309641"/>
            <a:ext cx="14388421" cy="1077218"/>
          </a:xfrm>
          <a:prstGeom prst="rect">
            <a:avLst/>
          </a:prstGeom>
          <a:noFill/>
        </p:spPr>
        <p:txBody>
          <a:bodyPr wrap="square">
            <a:spAutoFit/>
          </a:bodyPr>
          <a:lstStyle/>
          <a:p>
            <a:pPr algn="ctr"/>
            <a:r>
              <a:rPr lang="it-IT" sz="3200" b="1" dirty="0">
                <a:solidFill>
                  <a:srgbClr val="000000"/>
                </a:solidFill>
                <a:latin typeface="Arial" panose="020B0604020202020204" pitchFamily="34" charset="0"/>
                <a:ea typeface="Times New Roman" panose="02020603050405020304" pitchFamily="18" charset="0"/>
              </a:rPr>
              <a:t>Randamentul la sacrificare </a:t>
            </a:r>
            <a:r>
              <a:rPr lang="ro-RO" sz="3200" b="1" dirty="0">
                <a:solidFill>
                  <a:srgbClr val="000000"/>
                </a:solidFill>
                <a:latin typeface="Arial" panose="020B0604020202020204" pitchFamily="34" charset="0"/>
                <a:ea typeface="Times New Roman" panose="02020603050405020304" pitchFamily="18" charset="0"/>
              </a:rPr>
              <a:t>al iezilor </a:t>
            </a:r>
            <a:r>
              <a:rPr lang="it-IT" sz="3200" b="1" dirty="0">
                <a:solidFill>
                  <a:srgbClr val="000000"/>
                </a:solidFill>
                <a:latin typeface="Arial" panose="020B0604020202020204" pitchFamily="34" charset="0"/>
                <a:ea typeface="Times New Roman" panose="02020603050405020304" pitchFamily="18" charset="0"/>
              </a:rPr>
              <a:t>R1 comparativ cu contemporanii rasei Carpatina</a:t>
            </a:r>
            <a:endParaRPr lang="ro-RO" sz="3200" b="1" dirty="0"/>
          </a:p>
        </p:txBody>
      </p:sp>
      <p:graphicFrame>
        <p:nvGraphicFramePr>
          <p:cNvPr id="30" name="Table 29">
            <a:extLst>
              <a:ext uri="{FF2B5EF4-FFF2-40B4-BE49-F238E27FC236}">
                <a16:creationId xmlns:a16="http://schemas.microsoft.com/office/drawing/2014/main" id="{7489456D-8279-2D8D-9E80-15FF87621294}"/>
              </a:ext>
            </a:extLst>
          </p:cNvPr>
          <p:cNvGraphicFramePr>
            <a:graphicFrameLocks noGrp="1"/>
          </p:cNvGraphicFramePr>
          <p:nvPr>
            <p:extLst>
              <p:ext uri="{D42A27DB-BD31-4B8C-83A1-F6EECF244321}">
                <p14:modId xmlns:p14="http://schemas.microsoft.com/office/powerpoint/2010/main" val="3961544001"/>
              </p:ext>
            </p:extLst>
          </p:nvPr>
        </p:nvGraphicFramePr>
        <p:xfrm>
          <a:off x="1746653" y="28516085"/>
          <a:ext cx="14738107" cy="5091390"/>
        </p:xfrm>
        <a:graphic>
          <a:graphicData uri="http://schemas.openxmlformats.org/drawingml/2006/table">
            <a:tbl>
              <a:tblPr>
                <a:tableStyleId>{3C2FFA5D-87B4-456A-9821-1D502468CF0F}</a:tableStyleId>
              </a:tblPr>
              <a:tblGrid>
                <a:gridCol w="2137842">
                  <a:extLst>
                    <a:ext uri="{9D8B030D-6E8A-4147-A177-3AD203B41FA5}">
                      <a16:colId xmlns:a16="http://schemas.microsoft.com/office/drawing/2014/main" val="1221120919"/>
                    </a:ext>
                  </a:extLst>
                </a:gridCol>
                <a:gridCol w="2899094">
                  <a:extLst>
                    <a:ext uri="{9D8B030D-6E8A-4147-A177-3AD203B41FA5}">
                      <a16:colId xmlns:a16="http://schemas.microsoft.com/office/drawing/2014/main" val="453709889"/>
                    </a:ext>
                  </a:extLst>
                </a:gridCol>
                <a:gridCol w="2398511">
                  <a:extLst>
                    <a:ext uri="{9D8B030D-6E8A-4147-A177-3AD203B41FA5}">
                      <a16:colId xmlns:a16="http://schemas.microsoft.com/office/drawing/2014/main" val="632570005"/>
                    </a:ext>
                  </a:extLst>
                </a:gridCol>
                <a:gridCol w="2381250">
                  <a:extLst>
                    <a:ext uri="{9D8B030D-6E8A-4147-A177-3AD203B41FA5}">
                      <a16:colId xmlns:a16="http://schemas.microsoft.com/office/drawing/2014/main" val="3040571534"/>
                    </a:ext>
                  </a:extLst>
                </a:gridCol>
                <a:gridCol w="2490793">
                  <a:extLst>
                    <a:ext uri="{9D8B030D-6E8A-4147-A177-3AD203B41FA5}">
                      <a16:colId xmlns:a16="http://schemas.microsoft.com/office/drawing/2014/main" val="3258462296"/>
                    </a:ext>
                  </a:extLst>
                </a:gridCol>
                <a:gridCol w="2430617">
                  <a:extLst>
                    <a:ext uri="{9D8B030D-6E8A-4147-A177-3AD203B41FA5}">
                      <a16:colId xmlns:a16="http://schemas.microsoft.com/office/drawing/2014/main" val="1244640074"/>
                    </a:ext>
                  </a:extLst>
                </a:gridCol>
              </a:tblGrid>
              <a:tr h="730134">
                <a:tc rowSpan="2">
                  <a:txBody>
                    <a:bodyPr/>
                    <a:lstStyle/>
                    <a:p>
                      <a:pPr algn="ctr">
                        <a:buNone/>
                      </a:pPr>
                      <a:r>
                        <a:rPr lang="ro-RO" sz="3200" b="1" kern="100" dirty="0">
                          <a:solidFill>
                            <a:srgbClr val="000000"/>
                          </a:solidFill>
                          <a:effectLst/>
                          <a:latin typeface="Arial" panose="020B0604020202020204" pitchFamily="34" charset="0"/>
                          <a:ea typeface="NSimSun" panose="02010609030101010101" pitchFamily="49" charset="-122"/>
                          <a:cs typeface="Arial" panose="020B0604020202020204" pitchFamily="34" charset="0"/>
                        </a:rPr>
                        <a:t>Genotipul</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Greutatea vie înainte de sacrificare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Greutatea vie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Greutatea carcasei răcite (kg / cap)</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2">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Randamentul la sacrificare (%)</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extLst>
                  <a:ext uri="{0D108BD9-81ED-4DB2-BD59-A6C34878D82A}">
                    <a16:rowId xmlns:a16="http://schemas.microsoft.com/office/drawing/2014/main" val="3395552658"/>
                  </a:ext>
                </a:extLst>
              </a:tr>
              <a:tr h="1215039">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Randament 1</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Randament 2</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522751657"/>
                  </a:ext>
                </a:extLst>
              </a:tr>
              <a:tr h="1566972">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R</a:t>
                      </a:r>
                      <a:r>
                        <a:rPr lang="en-US" sz="3200" b="1" kern="100" baseline="-25000" dirty="0">
                          <a:solidFill>
                            <a:srgbClr val="000000"/>
                          </a:solidFill>
                          <a:effectLst/>
                          <a:latin typeface="Arial" panose="020B0604020202020204" pitchFamily="34" charset="0"/>
                          <a:cs typeface="Arial" panose="020B0604020202020204" pitchFamily="34" charset="0"/>
                        </a:rPr>
                        <a:t>1 </a:t>
                      </a:r>
                      <a:r>
                        <a:rPr lang="en-US" sz="3200" b="1" kern="100" dirty="0">
                          <a:solidFill>
                            <a:srgbClr val="000000"/>
                          </a:solidFill>
                          <a:effectLst/>
                          <a:latin typeface="Arial" panose="020B0604020202020204" pitchFamily="34" charset="0"/>
                          <a:cs typeface="Arial" panose="020B0604020202020204" pitchFamily="34" charset="0"/>
                        </a:rPr>
                        <a:t>(75% Boer</a:t>
                      </a:r>
                      <a:endParaRPr lang="ro-RO" sz="3200" b="1" kern="100" dirty="0">
                        <a:effectLst/>
                        <a:latin typeface="Arial" panose="020B0604020202020204" pitchFamily="34" charset="0"/>
                        <a:cs typeface="Arial" panose="020B0604020202020204" pitchFamily="34" charset="0"/>
                      </a:endParaRPr>
                    </a:p>
                    <a:p>
                      <a:pPr algn="ctr">
                        <a:buNone/>
                      </a:pPr>
                      <a:r>
                        <a:rPr lang="en-US" sz="3200" b="1" kern="100" dirty="0">
                          <a:solidFill>
                            <a:srgbClr val="000000"/>
                          </a:solidFill>
                          <a:effectLst/>
                          <a:latin typeface="Arial" panose="020B0604020202020204" pitchFamily="34" charset="0"/>
                          <a:cs typeface="Arial" panose="020B0604020202020204" pitchFamily="34" charset="0"/>
                        </a:rPr>
                        <a:t> x 25 % </a:t>
                      </a:r>
                      <a:r>
                        <a:rPr lang="en-US" sz="3200" b="1" kern="100" dirty="0" err="1">
                          <a:solidFill>
                            <a:srgbClr val="000000"/>
                          </a:solidFill>
                          <a:effectLst/>
                          <a:latin typeface="Arial" panose="020B0604020202020204" pitchFamily="34" charset="0"/>
                          <a:cs typeface="Arial" panose="020B0604020202020204" pitchFamily="34" charset="0"/>
                        </a:rPr>
                        <a:t>Carpatina</a:t>
                      </a:r>
                      <a:r>
                        <a:rPr lang="en-US" sz="3200" b="1" kern="100" dirty="0">
                          <a:solidFill>
                            <a:srgbClr val="000000"/>
                          </a:solidFill>
                          <a:effectLst/>
                          <a:latin typeface="Arial" panose="020B0604020202020204" pitchFamily="34" charset="0"/>
                          <a:cs typeface="Arial" panose="020B0604020202020204" pitchFamily="34" charset="0"/>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35,20 ± 1,24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31,55 ± 1,24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17,73 ± 0,54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50,40 ± 0,01</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56,24 ± 0,03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564294645"/>
                  </a:ext>
                </a:extLst>
              </a:tr>
              <a:tr h="810571">
                <a:tc>
                  <a:txBody>
                    <a:bodyPr/>
                    <a:lstStyle/>
                    <a:p>
                      <a:pPr algn="ctr">
                        <a:buNone/>
                      </a:pPr>
                      <a:r>
                        <a:rPr lang="en-US" sz="3200" b="1" kern="100" dirty="0" err="1">
                          <a:solidFill>
                            <a:srgbClr val="000000"/>
                          </a:solidFill>
                          <a:effectLst/>
                          <a:latin typeface="Arial" panose="020B0604020202020204" pitchFamily="34" charset="0"/>
                          <a:cs typeface="Arial" panose="020B0604020202020204" pitchFamily="34" charset="0"/>
                        </a:rPr>
                        <a:t>Carpatina</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33,30 ± 2,46</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latin typeface="Arial" panose="020B0604020202020204" pitchFamily="34" charset="0"/>
                          <a:cs typeface="Arial" panose="020B0604020202020204" pitchFamily="34" charset="0"/>
                        </a:rPr>
                        <a:t>28,27± 2,26</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14,12 ± 1,47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42,29 ± 2,39</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49,77 ± 1,22</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569869020"/>
                  </a:ext>
                </a:extLst>
              </a:tr>
            </a:tbl>
          </a:graphicData>
        </a:graphic>
      </p:graphicFrame>
      <p:sp>
        <p:nvSpPr>
          <p:cNvPr id="31" name="TextBox 30">
            <a:extLst>
              <a:ext uri="{FF2B5EF4-FFF2-40B4-BE49-F238E27FC236}">
                <a16:creationId xmlns:a16="http://schemas.microsoft.com/office/drawing/2014/main" id="{37AF2567-8C0F-59BB-8690-7B8B09C6A18D}"/>
              </a:ext>
            </a:extLst>
          </p:cNvPr>
          <p:cNvSpPr txBox="1"/>
          <p:nvPr/>
        </p:nvSpPr>
        <p:spPr>
          <a:xfrm>
            <a:off x="1795491" y="33766793"/>
            <a:ext cx="14821250" cy="1077218"/>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Randamentul la sacrificare în cele două grupe a fost între 42,29% și 50,40%, fiind mai mare la </a:t>
            </a:r>
            <a:r>
              <a:rPr lang="ro-RO" sz="3200" dirty="0" err="1">
                <a:latin typeface="Arial" panose="020B0604020202020204" pitchFamily="34" charset="0"/>
                <a:cs typeface="Arial" panose="020B0604020202020204" pitchFamily="34" charset="0"/>
              </a:rPr>
              <a:t>populatia</a:t>
            </a:r>
            <a:r>
              <a:rPr lang="ro-RO" sz="3200" dirty="0">
                <a:latin typeface="Arial" panose="020B0604020202020204" pitchFamily="34" charset="0"/>
                <a:cs typeface="Arial" panose="020B0604020202020204" pitchFamily="34" charset="0"/>
              </a:rPr>
              <a:t> R1 cu 8,11 puncte procentuale față de rasa Carpatină.</a:t>
            </a:r>
          </a:p>
        </p:txBody>
      </p:sp>
      <p:sp>
        <p:nvSpPr>
          <p:cNvPr id="32" name="TextBox 31">
            <a:extLst>
              <a:ext uri="{FF2B5EF4-FFF2-40B4-BE49-F238E27FC236}">
                <a16:creationId xmlns:a16="http://schemas.microsoft.com/office/drawing/2014/main" id="{48015414-FD0E-3816-3CD0-EE9D02DA2ADA}"/>
              </a:ext>
            </a:extLst>
          </p:cNvPr>
          <p:cNvSpPr txBox="1"/>
          <p:nvPr/>
        </p:nvSpPr>
        <p:spPr>
          <a:xfrm>
            <a:off x="1663509" y="36372935"/>
            <a:ext cx="29318019" cy="1569660"/>
          </a:xfrm>
          <a:prstGeom prst="rect">
            <a:avLst/>
          </a:prstGeom>
          <a:noFill/>
        </p:spPr>
        <p:txBody>
          <a:bodyPr wrap="square">
            <a:spAutoFit/>
          </a:bodyPr>
          <a:lstStyle/>
          <a:p>
            <a:pPr lvl="0" algn="just">
              <a:tabLst>
                <a:tab pos="457200" algn="l"/>
              </a:tabLst>
            </a:pPr>
            <a:r>
              <a:rPr lang="ro-RO" sz="3200" spc="-10" dirty="0">
                <a:solidFill>
                  <a:srgbClr val="000000"/>
                </a:solidFill>
                <a:latin typeface="Arial" panose="020B0604020202020204" pitchFamily="34" charset="0"/>
                <a:ea typeface="Times New Roman" panose="02020603050405020304" pitchFamily="18" charset="0"/>
                <a:cs typeface="Arial" panose="020B0604020202020204" pitchFamily="34" charset="0"/>
              </a:rPr>
              <a:t>Datele obținute relevă superioritatea populației de caprine R1 (75% Boer x 25% Carpatina), față de rasa Carpatina la toate caracteristicile producției cantitative și calitative de carne. Datele obținute releva necesitatea continuării cercetărilor și în generațiile următoare de izolare reproductivă, când noua populație ar putea fi omologată ca o nouă rasă de capre de carne, unică în România.</a:t>
            </a:r>
            <a:endParaRPr lang="ro-RO" sz="32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3" name="TextBox 32">
            <a:extLst>
              <a:ext uri="{FF2B5EF4-FFF2-40B4-BE49-F238E27FC236}">
                <a16:creationId xmlns:a16="http://schemas.microsoft.com/office/drawing/2014/main" id="{CB98795B-2F98-8DC1-6D05-F4110F720123}"/>
              </a:ext>
            </a:extLst>
          </p:cNvPr>
          <p:cNvSpPr txBox="1"/>
          <p:nvPr/>
        </p:nvSpPr>
        <p:spPr>
          <a:xfrm>
            <a:off x="17345715" y="20302370"/>
            <a:ext cx="14287342" cy="1101086"/>
          </a:xfrm>
          <a:prstGeom prst="rect">
            <a:avLst/>
          </a:prstGeom>
          <a:noFill/>
        </p:spPr>
        <p:txBody>
          <a:bodyPr wrap="square">
            <a:spAutoFit/>
          </a:bodyPr>
          <a:lstStyle/>
          <a:p>
            <a:pPr algn="ctr"/>
            <a:r>
              <a:rPr lang="ro-RO" sz="3200" b="1" dirty="0">
                <a:solidFill>
                  <a:srgbClr val="000000"/>
                </a:solidFill>
                <a:latin typeface="Arial" panose="020B0604020202020204" pitchFamily="34" charset="0"/>
                <a:ea typeface="Times New Roman" panose="02020603050405020304" pitchFamily="18" charset="0"/>
              </a:rPr>
              <a:t>Diferența indicilor de compactitate și </a:t>
            </a:r>
            <a:r>
              <a:rPr lang="ro-RO" sz="3200" b="1" dirty="0" err="1">
                <a:solidFill>
                  <a:srgbClr val="000000"/>
                </a:solidFill>
                <a:latin typeface="Arial" panose="020B0604020202020204" pitchFamily="34" charset="0"/>
                <a:ea typeface="Times New Roman" panose="02020603050405020304" pitchFamily="18" charset="0"/>
              </a:rPr>
              <a:t>muscularitate</a:t>
            </a:r>
            <a:r>
              <a:rPr lang="ro-RO" sz="3200" b="1" dirty="0">
                <a:solidFill>
                  <a:srgbClr val="000000"/>
                </a:solidFill>
                <a:latin typeface="Arial" panose="020B0604020202020204" pitchFamily="34" charset="0"/>
                <a:ea typeface="Times New Roman" panose="02020603050405020304" pitchFamily="18" charset="0"/>
              </a:rPr>
              <a:t> al jigoului la masculii din populația R1 comparativ cu cei din rasa Carpatina</a:t>
            </a:r>
            <a:endParaRPr lang="ro-RO" sz="3200" b="1" dirty="0"/>
          </a:p>
        </p:txBody>
      </p:sp>
      <p:graphicFrame>
        <p:nvGraphicFramePr>
          <p:cNvPr id="34" name="Table 33">
            <a:extLst>
              <a:ext uri="{FF2B5EF4-FFF2-40B4-BE49-F238E27FC236}">
                <a16:creationId xmlns:a16="http://schemas.microsoft.com/office/drawing/2014/main" id="{AA0B8A62-BC95-1331-09AE-06816E42ACE0}"/>
              </a:ext>
            </a:extLst>
          </p:cNvPr>
          <p:cNvGraphicFramePr>
            <a:graphicFrameLocks noGrp="1"/>
          </p:cNvGraphicFramePr>
          <p:nvPr>
            <p:extLst>
              <p:ext uri="{D42A27DB-BD31-4B8C-83A1-F6EECF244321}">
                <p14:modId xmlns:p14="http://schemas.microsoft.com/office/powerpoint/2010/main" val="1399951763"/>
              </p:ext>
            </p:extLst>
          </p:nvPr>
        </p:nvGraphicFramePr>
        <p:xfrm>
          <a:off x="17345714" y="21459051"/>
          <a:ext cx="13989892" cy="3642268"/>
        </p:xfrm>
        <a:graphic>
          <a:graphicData uri="http://schemas.openxmlformats.org/drawingml/2006/table">
            <a:tbl>
              <a:tblPr>
                <a:tableStyleId>{3C2FFA5D-87B4-456A-9821-1D502468CF0F}</a:tableStyleId>
              </a:tblPr>
              <a:tblGrid>
                <a:gridCol w="4244532">
                  <a:extLst>
                    <a:ext uri="{9D8B030D-6E8A-4147-A177-3AD203B41FA5}">
                      <a16:colId xmlns:a16="http://schemas.microsoft.com/office/drawing/2014/main" val="3522307759"/>
                    </a:ext>
                  </a:extLst>
                </a:gridCol>
                <a:gridCol w="2445411">
                  <a:extLst>
                    <a:ext uri="{9D8B030D-6E8A-4147-A177-3AD203B41FA5}">
                      <a16:colId xmlns:a16="http://schemas.microsoft.com/office/drawing/2014/main" val="4243243806"/>
                    </a:ext>
                  </a:extLst>
                </a:gridCol>
                <a:gridCol w="2644113">
                  <a:extLst>
                    <a:ext uri="{9D8B030D-6E8A-4147-A177-3AD203B41FA5}">
                      <a16:colId xmlns:a16="http://schemas.microsoft.com/office/drawing/2014/main" val="2299145231"/>
                    </a:ext>
                  </a:extLst>
                </a:gridCol>
                <a:gridCol w="2375483">
                  <a:extLst>
                    <a:ext uri="{9D8B030D-6E8A-4147-A177-3AD203B41FA5}">
                      <a16:colId xmlns:a16="http://schemas.microsoft.com/office/drawing/2014/main" val="2622161348"/>
                    </a:ext>
                  </a:extLst>
                </a:gridCol>
                <a:gridCol w="2280353">
                  <a:extLst>
                    <a:ext uri="{9D8B030D-6E8A-4147-A177-3AD203B41FA5}">
                      <a16:colId xmlns:a16="http://schemas.microsoft.com/office/drawing/2014/main" val="2923966159"/>
                    </a:ext>
                  </a:extLst>
                </a:gridCol>
              </a:tblGrid>
              <a:tr h="682585">
                <a:tc rowSpan="2">
                  <a:txBody>
                    <a:bodyPr/>
                    <a:lstStyle/>
                    <a:p>
                      <a:pPr algn="ctr">
                        <a:buNone/>
                      </a:pPr>
                      <a:r>
                        <a:rPr lang="ro-RO" sz="3200" b="1" dirty="0">
                          <a:effectLst/>
                        </a:rPr>
                        <a:t>Specificare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2">
                  <a:txBody>
                    <a:bodyPr/>
                    <a:lstStyle/>
                    <a:p>
                      <a:pPr algn="ctr">
                        <a:buNone/>
                      </a:pPr>
                      <a:r>
                        <a:rPr lang="ro-RO" sz="3200" b="1" dirty="0">
                          <a:effectLst/>
                        </a:rPr>
                        <a:t>Indicele de Compactitate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gridSpan="2">
                  <a:txBody>
                    <a:bodyPr/>
                    <a:lstStyle/>
                    <a:p>
                      <a:pPr algn="ctr">
                        <a:buNone/>
                      </a:pPr>
                      <a:r>
                        <a:rPr lang="ro-RO" sz="3200" b="1" dirty="0">
                          <a:effectLst/>
                        </a:rPr>
                        <a:t>Indicele de </a:t>
                      </a:r>
                      <a:r>
                        <a:rPr lang="ro-RO" sz="3200" b="1" dirty="0" err="1">
                          <a:effectLst/>
                        </a:rPr>
                        <a:t>muscularitate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extLst>
                  <a:ext uri="{0D108BD9-81ED-4DB2-BD59-A6C34878D82A}">
                    <a16:rowId xmlns:a16="http://schemas.microsoft.com/office/drawing/2014/main" val="1914441010"/>
                  </a:ext>
                </a:extLst>
              </a:tr>
              <a:tr h="1199911">
                <a:tc vMerge="1">
                  <a:txBody>
                    <a:bodyPr/>
                    <a:lstStyle/>
                    <a:p>
                      <a:endParaRPr lang="ro-RO"/>
                    </a:p>
                  </a:txBody>
                  <a:tcPr/>
                </a:tc>
                <a:tc>
                  <a:txBody>
                    <a:bodyPr/>
                    <a:lstStyle/>
                    <a:p>
                      <a:pPr algn="ctr">
                        <a:buNone/>
                      </a:pPr>
                      <a:r>
                        <a:rPr lang="ro-RO" sz="3200" b="1" dirty="0">
                          <a:effectLst/>
                        </a:rPr>
                        <a:t>Puncte procentuale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latin typeface="Arial" panose="020B0604020202020204" pitchFamily="34" charset="0"/>
                          <a:ea typeface="Times New Roman" panose="02020603050405020304" pitchFamily="18" charset="0"/>
                          <a:cs typeface="Arial" panose="020B0604020202020204" pitchFamily="34" charset="0"/>
                        </a:rPr>
                        <a:t>Semnificație</a:t>
                      </a: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Puncte procentuale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Semnificație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760117453"/>
                  </a:ext>
                </a:extLst>
              </a:tr>
              <a:tr h="1759772">
                <a:tc>
                  <a:txBody>
                    <a:bodyPr/>
                    <a:lstStyle/>
                    <a:p>
                      <a:pPr algn="ctr">
                        <a:buNone/>
                      </a:pPr>
                      <a:r>
                        <a:rPr lang="ro-RO" sz="3200" b="1" dirty="0" err="1">
                          <a:effectLst/>
                        </a:rPr>
                        <a:t>Diferente</a:t>
                      </a:r>
                      <a:r>
                        <a:rPr lang="ro-RO" sz="3200" b="1" dirty="0">
                          <a:effectLst/>
                        </a:rPr>
                        <a:t> intre R1 si Carpatina</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a:effectLst/>
                        </a:rPr>
                        <a:t>+ 16,75</a:t>
                      </a:r>
                      <a:endParaRPr lang="ro-RO" sz="3200" b="1">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P &lt; 0.001</a:t>
                      </a:r>
                    </a:p>
                    <a:p>
                      <a:pPr algn="ctr">
                        <a:buNone/>
                      </a:pPr>
                      <a:r>
                        <a:rPr lang="ro-RO" sz="3200" b="1" dirty="0">
                          <a:effectLst/>
                        </a:rPr>
                        <a:t>Foarte semnificativ</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+ 63,29</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P &lt; 0.001</a:t>
                      </a:r>
                    </a:p>
                    <a:p>
                      <a:pPr algn="ctr">
                        <a:buNone/>
                      </a:pPr>
                      <a:r>
                        <a:rPr lang="ro-RO" sz="3200" b="1" dirty="0">
                          <a:effectLst/>
                        </a:rPr>
                        <a:t>Foarte semnificativ</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022089014"/>
                  </a:ext>
                </a:extLst>
              </a:tr>
            </a:tbl>
          </a:graphicData>
        </a:graphic>
      </p:graphicFrame>
      <p:sp>
        <p:nvSpPr>
          <p:cNvPr id="35" name="TextBox 34">
            <a:extLst>
              <a:ext uri="{FF2B5EF4-FFF2-40B4-BE49-F238E27FC236}">
                <a16:creationId xmlns:a16="http://schemas.microsoft.com/office/drawing/2014/main" id="{44E82A03-522D-86C4-FCB7-9F0BDA6EDCDF}"/>
              </a:ext>
            </a:extLst>
          </p:cNvPr>
          <p:cNvSpPr txBox="1"/>
          <p:nvPr/>
        </p:nvSpPr>
        <p:spPr>
          <a:xfrm>
            <a:off x="17345713" y="25156914"/>
            <a:ext cx="13989893" cy="2062103"/>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Hibrizii R1 au avut indicele de compactitate al jigoului mai mare cu 16,75 puncte procentuale față de rasa Carpatina. De asemenea, indicele de </a:t>
            </a:r>
            <a:r>
              <a:rPr lang="ro-RO" sz="3200" dirty="0" err="1">
                <a:latin typeface="Arial" panose="020B0604020202020204" pitchFamily="34" charset="0"/>
                <a:cs typeface="Arial" panose="020B0604020202020204" pitchFamily="34" charset="0"/>
              </a:rPr>
              <a:t>muscularitate</a:t>
            </a:r>
            <a:r>
              <a:rPr lang="ro-RO" sz="3200" dirty="0">
                <a:latin typeface="Arial" panose="020B0604020202020204" pitchFamily="34" charset="0"/>
                <a:cs typeface="Arial" panose="020B0604020202020204" pitchFamily="34" charset="0"/>
              </a:rPr>
              <a:t> al jigoului a fost mai mare cu 63,29 puncte procentuale la R1 față de Carpatina, diferențele fiind foarte semnificative (P &lt; 0,001).</a:t>
            </a:r>
          </a:p>
        </p:txBody>
      </p:sp>
      <p:sp>
        <p:nvSpPr>
          <p:cNvPr id="36" name="TextBox 35">
            <a:extLst>
              <a:ext uri="{FF2B5EF4-FFF2-40B4-BE49-F238E27FC236}">
                <a16:creationId xmlns:a16="http://schemas.microsoft.com/office/drawing/2014/main" id="{0885D6D6-1499-D9C0-160C-A3F6E41F2CC8}"/>
              </a:ext>
            </a:extLst>
          </p:cNvPr>
          <p:cNvSpPr txBox="1"/>
          <p:nvPr/>
        </p:nvSpPr>
        <p:spPr>
          <a:xfrm>
            <a:off x="17345713" y="27445203"/>
            <a:ext cx="13989892" cy="584775"/>
          </a:xfrm>
          <a:prstGeom prst="rect">
            <a:avLst/>
          </a:prstGeom>
          <a:noFill/>
        </p:spPr>
        <p:txBody>
          <a:bodyPr wrap="square">
            <a:spAutoFit/>
          </a:bodyPr>
          <a:lstStyle/>
          <a:p>
            <a:pPr algn="ctr">
              <a:buNone/>
            </a:pPr>
            <a:r>
              <a:rPr lang="ro-RO" sz="3200" b="1" dirty="0">
                <a:solidFill>
                  <a:srgbClr val="000000"/>
                </a:solidFill>
                <a:latin typeface="Arial" panose="020B0604020202020204" pitchFamily="34" charset="0"/>
                <a:ea typeface="Times New Roman" panose="02020603050405020304" pitchFamily="18" charset="0"/>
              </a:rPr>
              <a:t>Structura tisulara a carcaselor R1 comparativ cu cei ai rasei Carpatina</a:t>
            </a:r>
            <a:endParaRPr lang="ro-RO" sz="3200" b="1" dirty="0">
              <a:effectLst/>
              <a:latin typeface="Times New Roman" panose="02020603050405020304" pitchFamily="18" charset="0"/>
              <a:ea typeface="Times New Roman" panose="02020603050405020304" pitchFamily="18" charset="0"/>
            </a:endParaRPr>
          </a:p>
        </p:txBody>
      </p:sp>
      <p:graphicFrame>
        <p:nvGraphicFramePr>
          <p:cNvPr id="37" name="Table 36">
            <a:extLst>
              <a:ext uri="{FF2B5EF4-FFF2-40B4-BE49-F238E27FC236}">
                <a16:creationId xmlns:a16="http://schemas.microsoft.com/office/drawing/2014/main" id="{32247DAF-4B42-841D-3CC0-870391D0612A}"/>
              </a:ext>
            </a:extLst>
          </p:cNvPr>
          <p:cNvGraphicFramePr>
            <a:graphicFrameLocks noGrp="1"/>
          </p:cNvGraphicFramePr>
          <p:nvPr>
            <p:extLst>
              <p:ext uri="{D42A27DB-BD31-4B8C-83A1-F6EECF244321}">
                <p14:modId xmlns:p14="http://schemas.microsoft.com/office/powerpoint/2010/main" val="2434809200"/>
              </p:ext>
            </p:extLst>
          </p:nvPr>
        </p:nvGraphicFramePr>
        <p:xfrm>
          <a:off x="17345715" y="28181968"/>
          <a:ext cx="13989892" cy="4510467"/>
        </p:xfrm>
        <a:graphic>
          <a:graphicData uri="http://schemas.openxmlformats.org/drawingml/2006/table">
            <a:tbl>
              <a:tblPr>
                <a:tableStyleId>{3C2FFA5D-87B4-456A-9821-1D502468CF0F}</a:tableStyleId>
              </a:tblPr>
              <a:tblGrid>
                <a:gridCol w="2434202">
                  <a:extLst>
                    <a:ext uri="{9D8B030D-6E8A-4147-A177-3AD203B41FA5}">
                      <a16:colId xmlns:a16="http://schemas.microsoft.com/office/drawing/2014/main" val="3639353547"/>
                    </a:ext>
                  </a:extLst>
                </a:gridCol>
                <a:gridCol w="1060783">
                  <a:extLst>
                    <a:ext uri="{9D8B030D-6E8A-4147-A177-3AD203B41FA5}">
                      <a16:colId xmlns:a16="http://schemas.microsoft.com/office/drawing/2014/main" val="115989817"/>
                    </a:ext>
                  </a:extLst>
                </a:gridCol>
                <a:gridCol w="1314450">
                  <a:extLst>
                    <a:ext uri="{9D8B030D-6E8A-4147-A177-3AD203B41FA5}">
                      <a16:colId xmlns:a16="http://schemas.microsoft.com/office/drawing/2014/main" val="3397290654"/>
                    </a:ext>
                  </a:extLst>
                </a:gridCol>
                <a:gridCol w="1123950">
                  <a:extLst>
                    <a:ext uri="{9D8B030D-6E8A-4147-A177-3AD203B41FA5}">
                      <a16:colId xmlns:a16="http://schemas.microsoft.com/office/drawing/2014/main" val="840956993"/>
                    </a:ext>
                  </a:extLst>
                </a:gridCol>
                <a:gridCol w="1674396">
                  <a:extLst>
                    <a:ext uri="{9D8B030D-6E8A-4147-A177-3AD203B41FA5}">
                      <a16:colId xmlns:a16="http://schemas.microsoft.com/office/drawing/2014/main" val="891693045"/>
                    </a:ext>
                  </a:extLst>
                </a:gridCol>
                <a:gridCol w="1997242">
                  <a:extLst>
                    <a:ext uri="{9D8B030D-6E8A-4147-A177-3AD203B41FA5}">
                      <a16:colId xmlns:a16="http://schemas.microsoft.com/office/drawing/2014/main" val="797197824"/>
                    </a:ext>
                  </a:extLst>
                </a:gridCol>
                <a:gridCol w="2191764">
                  <a:extLst>
                    <a:ext uri="{9D8B030D-6E8A-4147-A177-3AD203B41FA5}">
                      <a16:colId xmlns:a16="http://schemas.microsoft.com/office/drawing/2014/main" val="1388029282"/>
                    </a:ext>
                  </a:extLst>
                </a:gridCol>
                <a:gridCol w="2193105">
                  <a:extLst>
                    <a:ext uri="{9D8B030D-6E8A-4147-A177-3AD203B41FA5}">
                      <a16:colId xmlns:a16="http://schemas.microsoft.com/office/drawing/2014/main" val="3886845415"/>
                    </a:ext>
                  </a:extLst>
                </a:gridCol>
              </a:tblGrid>
              <a:tr h="732422">
                <a:tc rowSpan="2">
                  <a:txBody>
                    <a:bodyPr/>
                    <a:lstStyle/>
                    <a:p>
                      <a:pPr algn="ctr">
                        <a:buNone/>
                      </a:pPr>
                      <a:r>
                        <a:rPr lang="ro-RO" sz="3200" b="1" kern="100" dirty="0">
                          <a:solidFill>
                            <a:srgbClr val="000000"/>
                          </a:solidFill>
                          <a:effectLst/>
                        </a:rPr>
                        <a:t>Genotipul</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4">
                  <a:txBody>
                    <a:bodyPr/>
                    <a:lstStyle/>
                    <a:p>
                      <a:pPr algn="ctr">
                        <a:buNone/>
                      </a:pPr>
                      <a:r>
                        <a:rPr lang="ro-RO" sz="3200" b="1" kern="100" dirty="0">
                          <a:solidFill>
                            <a:srgbClr val="000000"/>
                          </a:solidFill>
                          <a:effectLst/>
                        </a:rPr>
                        <a:t>Greutatea carcasei din care (%)</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hMerge="1">
                  <a:txBody>
                    <a:bodyPr/>
                    <a:lstStyle/>
                    <a:p>
                      <a:endParaRPr lang="ro-RO"/>
                    </a:p>
                  </a:txBody>
                  <a:tcPr/>
                </a:tc>
                <a:tc hMerge="1">
                  <a:txBody>
                    <a:bodyPr/>
                    <a:lstStyle/>
                    <a:p>
                      <a:endParaRPr lang="ro-RO"/>
                    </a:p>
                  </a:txBody>
                  <a:tcPr/>
                </a:tc>
                <a:tc gridSpan="3">
                  <a:txBody>
                    <a:bodyPr/>
                    <a:lstStyle/>
                    <a:p>
                      <a:pPr algn="ctr">
                        <a:buNone/>
                      </a:pPr>
                      <a:r>
                        <a:rPr lang="ro-RO" sz="3200" b="1" kern="100" dirty="0">
                          <a:solidFill>
                            <a:srgbClr val="000000"/>
                          </a:solidFill>
                          <a:effectLst/>
                        </a:rPr>
                        <a:t>Diferențele între genotipuri</a:t>
                      </a:r>
                      <a:endParaRPr lang="ro-RO" sz="3200" b="1" kern="100" dirty="0">
                        <a:effectLst/>
                      </a:endParaRPr>
                    </a:p>
                    <a:p>
                      <a:pPr algn="ctr">
                        <a:buNone/>
                      </a:pPr>
                      <a:r>
                        <a:rPr lang="ro-RO" sz="3200" b="1" kern="100" dirty="0">
                          <a:solidFill>
                            <a:srgbClr val="000000"/>
                          </a:solidFill>
                          <a:effectLst/>
                        </a:rPr>
                        <a:t>(puncte procentuale)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742628204"/>
                  </a:ext>
                </a:extLst>
              </a:tr>
              <a:tr h="547371">
                <a:tc vMerge="1">
                  <a:txBody>
                    <a:bodyPr/>
                    <a:lstStyle/>
                    <a:p>
                      <a:endParaRPr lang="ro-RO"/>
                    </a:p>
                  </a:txBody>
                  <a:tcPr/>
                </a:tc>
                <a:tc>
                  <a:txBody>
                    <a:bodyPr/>
                    <a:lstStyle/>
                    <a:p>
                      <a:pPr algn="ctr">
                        <a:buNone/>
                      </a:pPr>
                      <a:r>
                        <a:rPr lang="ro-RO" sz="3200" b="1" kern="100" dirty="0">
                          <a:solidFill>
                            <a:srgbClr val="000000"/>
                          </a:solidFill>
                          <a:effectLst/>
                        </a:rPr>
                        <a:t>Total</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mușchi</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oase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latin typeface="Arial" panose="020B0604020202020204" pitchFamily="34" charset="0"/>
                          <a:ea typeface="NSimSun" panose="02010609030101010101" pitchFamily="49" charset="-122"/>
                          <a:cs typeface="Arial" panose="020B0604020202020204" pitchFamily="34" charset="0"/>
                        </a:rPr>
                        <a:t>grăsime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mușchi</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oase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grăsime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963971183"/>
                  </a:ext>
                </a:extLst>
              </a:tr>
              <a:tr h="1504959">
                <a:tc>
                  <a:txBody>
                    <a:bodyPr/>
                    <a:lstStyle/>
                    <a:p>
                      <a:pPr algn="ctr">
                        <a:buNone/>
                      </a:pPr>
                      <a:r>
                        <a:rPr lang="ro-RO" sz="3200" b="1" kern="100">
                          <a:solidFill>
                            <a:srgbClr val="000000"/>
                          </a:solidFill>
                          <a:effectLst/>
                        </a:rPr>
                        <a:t>R</a:t>
                      </a:r>
                      <a:r>
                        <a:rPr lang="ro-RO" sz="3200" b="1" kern="100" baseline="-25000">
                          <a:solidFill>
                            <a:srgbClr val="000000"/>
                          </a:solidFill>
                          <a:effectLst/>
                        </a:rPr>
                        <a:t>1 </a:t>
                      </a:r>
                      <a:r>
                        <a:rPr lang="ro-RO" sz="3200" b="1" kern="100">
                          <a:solidFill>
                            <a:srgbClr val="000000"/>
                          </a:solidFill>
                          <a:effectLst/>
                        </a:rPr>
                        <a:t>(75% Boer</a:t>
                      </a:r>
                      <a:endParaRPr lang="ro-RO" sz="3200" b="1" kern="100">
                        <a:effectLst/>
                      </a:endParaRPr>
                    </a:p>
                    <a:p>
                      <a:pPr algn="ctr">
                        <a:buNone/>
                      </a:pPr>
                      <a:r>
                        <a:rPr lang="ro-RO" sz="3200" b="1" kern="100">
                          <a:solidFill>
                            <a:srgbClr val="000000"/>
                          </a:solidFill>
                          <a:effectLst/>
                        </a:rPr>
                        <a:t> x 25% 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100</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62,80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24,23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12,97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rPr>
                        <a:t>+ 2,75</a:t>
                      </a:r>
                      <a:endParaRPr lang="ro-RO" sz="3200" b="1" kern="100" dirty="0">
                        <a:effectLst/>
                      </a:endParaRPr>
                    </a:p>
                    <a:p>
                      <a:pPr algn="ctr">
                        <a:buNone/>
                      </a:pPr>
                      <a:r>
                        <a:rPr lang="ro-RO" sz="3200" b="1" kern="100" dirty="0">
                          <a:solidFill>
                            <a:srgbClr val="000000"/>
                          </a:solidFill>
                          <a:effectLst/>
                        </a:rPr>
                        <a:t>P &lt; 0.05</a:t>
                      </a:r>
                      <a:endParaRPr lang="ro-RO" sz="3200" b="1" kern="100" dirty="0">
                        <a:effectLst/>
                      </a:endParaRPr>
                    </a:p>
                    <a:p>
                      <a:pPr algn="ctr">
                        <a:buNone/>
                      </a:pPr>
                      <a:r>
                        <a:rPr lang="ro-RO" sz="3200" b="1" kern="100" dirty="0">
                          <a:solidFill>
                            <a:srgbClr val="000000"/>
                          </a:solidFill>
                          <a:effectLst/>
                        </a:rPr>
                        <a:t>semnificativ</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rPr>
                        <a:t>- 3,11</a:t>
                      </a:r>
                      <a:endParaRPr lang="ro-RO" sz="3200" b="1" kern="100" dirty="0">
                        <a:effectLst/>
                      </a:endParaRPr>
                    </a:p>
                    <a:p>
                      <a:pPr algn="ctr">
                        <a:buNone/>
                      </a:pPr>
                      <a:r>
                        <a:rPr lang="ro-RO" sz="3200" b="1" kern="100" dirty="0">
                          <a:solidFill>
                            <a:srgbClr val="000000"/>
                          </a:solidFill>
                          <a:effectLst/>
                        </a:rPr>
                        <a:t>P &lt; 0.05</a:t>
                      </a:r>
                      <a:endParaRPr lang="ro-RO" sz="3200" b="1" kern="100" dirty="0">
                        <a:effectLst/>
                      </a:endParaRPr>
                    </a:p>
                    <a:p>
                      <a:pPr algn="ctr">
                        <a:buNone/>
                      </a:pPr>
                      <a:r>
                        <a:rPr lang="ro-RO" sz="3200" b="1" kern="100" dirty="0">
                          <a:solidFill>
                            <a:srgbClr val="000000"/>
                          </a:solidFill>
                          <a:effectLst/>
                        </a:rPr>
                        <a:t>semnificativ</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rPr>
                        <a:t>+ 0,37</a:t>
                      </a:r>
                      <a:endParaRPr lang="ro-RO" sz="3200" b="1" kern="100" dirty="0">
                        <a:effectLst/>
                      </a:endParaRPr>
                    </a:p>
                    <a:p>
                      <a:pPr algn="ctr">
                        <a:buNone/>
                      </a:pPr>
                      <a:r>
                        <a:rPr lang="ro-RO" sz="3200" b="1" kern="100" dirty="0">
                          <a:solidFill>
                            <a:srgbClr val="000000"/>
                          </a:solidFill>
                          <a:effectLst/>
                        </a:rPr>
                        <a:t>P&gt;0.05</a:t>
                      </a:r>
                      <a:endParaRPr lang="ro-RO" sz="3200" b="1" kern="100" dirty="0">
                        <a:effectLst/>
                      </a:endParaRPr>
                    </a:p>
                    <a:p>
                      <a:pPr algn="ctr">
                        <a:buNone/>
                      </a:pPr>
                      <a:r>
                        <a:rPr lang="ro-RO" sz="3200" b="1" kern="100" dirty="0">
                          <a:solidFill>
                            <a:srgbClr val="000000"/>
                          </a:solidFill>
                          <a:effectLst/>
                        </a:rPr>
                        <a:t>nesemnificativ</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905683525"/>
                  </a:ext>
                </a:extLst>
              </a:tr>
              <a:tr h="1374837">
                <a:tc>
                  <a:txBody>
                    <a:bodyPr/>
                    <a:lstStyle/>
                    <a:p>
                      <a:pPr algn="ctr">
                        <a:buNone/>
                      </a:pPr>
                      <a:r>
                        <a:rPr lang="ro-RO" sz="3200" b="1" kern="100">
                          <a:solidFill>
                            <a:srgbClr val="000000"/>
                          </a:solidFill>
                          <a:effectLst/>
                        </a:rPr>
                        <a:t>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100</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60,05</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27,34</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12,60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ro-RO"/>
                    </a:p>
                  </a:txBody>
                  <a:tcPr/>
                </a:tc>
                <a:tc vMerge="1">
                  <a:txBody>
                    <a:bodyPr/>
                    <a:lstStyle/>
                    <a:p>
                      <a:endParaRPr lang="ro-RO"/>
                    </a:p>
                  </a:txBody>
                  <a:tcPr/>
                </a:tc>
                <a:tc vMerge="1">
                  <a:txBody>
                    <a:bodyPr/>
                    <a:lstStyle/>
                    <a:p>
                      <a:endParaRPr lang="ro-RO"/>
                    </a:p>
                  </a:txBody>
                  <a:tcPr/>
                </a:tc>
                <a:extLst>
                  <a:ext uri="{0D108BD9-81ED-4DB2-BD59-A6C34878D82A}">
                    <a16:rowId xmlns:a16="http://schemas.microsoft.com/office/drawing/2014/main" val="4097921189"/>
                  </a:ext>
                </a:extLst>
              </a:tr>
            </a:tbl>
          </a:graphicData>
        </a:graphic>
      </p:graphicFrame>
      <p:sp>
        <p:nvSpPr>
          <p:cNvPr id="38" name="TextBox 37">
            <a:extLst>
              <a:ext uri="{FF2B5EF4-FFF2-40B4-BE49-F238E27FC236}">
                <a16:creationId xmlns:a16="http://schemas.microsoft.com/office/drawing/2014/main" id="{927A2205-BE85-BF17-D112-2C47269C1F29}"/>
              </a:ext>
            </a:extLst>
          </p:cNvPr>
          <p:cNvSpPr txBox="1"/>
          <p:nvPr/>
        </p:nvSpPr>
        <p:spPr>
          <a:xfrm>
            <a:off x="17345715" y="32914589"/>
            <a:ext cx="13989892" cy="1569660"/>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Iezii R1 Boer x Carpatina au cu 2,75 puncte procentuale mai mulți mușchi în carcasă și cu 3,11 puncte procentuale mai puține oase comparativ cu iezii din rasa Carpatina, diferențele fiind semnificative (P&lt;0,05).</a:t>
            </a:r>
          </a:p>
        </p:txBody>
      </p:sp>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2862322"/>
          </a:xfrm>
          <a:prstGeom prst="rect">
            <a:avLst/>
          </a:prstGeom>
          <a:noFill/>
        </p:spPr>
        <p:txBody>
          <a:bodyPr wrap="square" rtlCol="0">
            <a:spAutoFit/>
          </a:bodyPr>
          <a:lstStyle/>
          <a:p>
            <a:pPr algn="ctr"/>
            <a:r>
              <a:rPr lang="en-US" sz="6000" b="1" dirty="0">
                <a:latin typeface="Arial" panose="020B0604020202020204" pitchFamily="34" charset="0"/>
                <a:cs typeface="Arial" panose="020B0604020202020204" pitchFamily="34" charset="0"/>
              </a:rPr>
              <a:t>Study on the </a:t>
            </a:r>
            <a:r>
              <a:rPr lang="en-US" sz="6000" b="1" dirty="0" err="1">
                <a:latin typeface="Arial" panose="020B0604020202020204" pitchFamily="34" charset="0"/>
                <a:cs typeface="Arial" panose="020B0604020202020204" pitchFamily="34" charset="0"/>
              </a:rPr>
              <a:t>Morphoproductive</a:t>
            </a:r>
            <a:r>
              <a:rPr lang="en-US" sz="6000" b="1" dirty="0">
                <a:latin typeface="Arial" panose="020B0604020202020204" pitchFamily="34" charset="0"/>
                <a:cs typeface="Arial" panose="020B0604020202020204" pitchFamily="34" charset="0"/>
              </a:rPr>
              <a:t> and Meat Production Aptitudes of </a:t>
            </a:r>
            <a:r>
              <a:rPr lang="ro-RO" sz="6000" b="1" dirty="0" err="1">
                <a:latin typeface="Arial" panose="020B0604020202020204" pitchFamily="34" charset="0"/>
                <a:cs typeface="Arial" panose="020B0604020202020204" pitchFamily="34" charset="0"/>
              </a:rPr>
              <a:t>Goat</a:t>
            </a:r>
            <a:r>
              <a:rPr lang="ro-RO" sz="6000" b="1" dirty="0">
                <a:latin typeface="Arial" panose="020B0604020202020204" pitchFamily="34" charset="0"/>
                <a:cs typeface="Arial" panose="020B0604020202020204" pitchFamily="34" charset="0"/>
              </a:rPr>
              <a:t> </a:t>
            </a:r>
            <a:r>
              <a:rPr lang="ro-RO" sz="6000" b="1" dirty="0" err="1">
                <a:latin typeface="Arial" panose="020B0604020202020204" pitchFamily="34" charset="0"/>
                <a:cs typeface="Arial" panose="020B0604020202020204" pitchFamily="34" charset="0"/>
              </a:rPr>
              <a:t>kids</a:t>
            </a:r>
            <a:r>
              <a:rPr lang="ro-RO" sz="6000" b="1" dirty="0">
                <a:latin typeface="Arial" panose="020B0604020202020204" pitchFamily="34" charset="0"/>
                <a:cs typeface="Arial" panose="020B0604020202020204" pitchFamily="34" charset="0"/>
              </a:rPr>
              <a:t> </a:t>
            </a:r>
            <a:r>
              <a:rPr lang="en-US" sz="6000" b="1" dirty="0">
                <a:latin typeface="Arial" panose="020B0604020202020204" pitchFamily="34" charset="0"/>
                <a:cs typeface="Arial" panose="020B0604020202020204" pitchFamily="34" charset="0"/>
              </a:rPr>
              <a:t>from the R1 Population (75% Boer × 25% Carpathian) Developed at </a:t>
            </a:r>
            <a:r>
              <a:rPr lang="ro-RO" sz="6000" b="1" dirty="0">
                <a:latin typeface="Arial" panose="020B0604020202020204" pitchFamily="34" charset="0"/>
                <a:cs typeface="Arial" panose="020B0604020202020204" pitchFamily="34" charset="0"/>
              </a:rPr>
              <a:t>R</a:t>
            </a:r>
            <a:r>
              <a:rPr lang="en-US" sz="6000" b="1" dirty="0">
                <a:latin typeface="Arial" panose="020B0604020202020204" pitchFamily="34" charset="0"/>
                <a:cs typeface="Arial" panose="020B0604020202020204" pitchFamily="34" charset="0"/>
              </a:rPr>
              <a:t>.</a:t>
            </a:r>
            <a:r>
              <a:rPr lang="ro-RO" sz="6000" b="1" dirty="0">
                <a:latin typeface="Arial" panose="020B0604020202020204" pitchFamily="34" charset="0"/>
                <a:cs typeface="Arial" panose="020B0604020202020204" pitchFamily="34" charset="0"/>
              </a:rPr>
              <a:t>D</a:t>
            </a:r>
            <a:r>
              <a:rPr lang="en-US" sz="6000" b="1" dirty="0">
                <a:latin typeface="Arial" panose="020B0604020202020204" pitchFamily="34" charset="0"/>
                <a:cs typeface="Arial" panose="020B0604020202020204" pitchFamily="34" charset="0"/>
              </a:rPr>
              <a:t>.</a:t>
            </a:r>
            <a:r>
              <a:rPr lang="ro-RO" sz="6000" b="1" dirty="0">
                <a:latin typeface="Arial" panose="020B0604020202020204" pitchFamily="34" charset="0"/>
                <a:cs typeface="Arial" panose="020B0604020202020204" pitchFamily="34" charset="0"/>
              </a:rPr>
              <a:t>I</a:t>
            </a:r>
            <a:r>
              <a:rPr lang="en-US" sz="6000" b="1" dirty="0">
                <a:latin typeface="Arial" panose="020B0604020202020204" pitchFamily="34" charset="0"/>
                <a:cs typeface="Arial" panose="020B0604020202020204" pitchFamily="34" charset="0"/>
              </a:rPr>
              <a:t>.</a:t>
            </a:r>
            <a:r>
              <a:rPr lang="ro-RO" sz="6000" b="1" dirty="0">
                <a:latin typeface="Arial" panose="020B0604020202020204" pitchFamily="34" charset="0"/>
                <a:cs typeface="Arial" panose="020B0604020202020204" pitchFamily="34" charset="0"/>
              </a:rPr>
              <a:t>S</a:t>
            </a:r>
            <a:r>
              <a:rPr lang="en-US" sz="6000" b="1" dirty="0">
                <a:latin typeface="Arial" panose="020B0604020202020204" pitchFamily="34" charset="0"/>
                <a:cs typeface="Arial" panose="020B0604020202020204" pitchFamily="34" charset="0"/>
              </a:rPr>
              <a:t>.</a:t>
            </a:r>
            <a:r>
              <a:rPr lang="ro-RO" sz="6000" b="1" dirty="0">
                <a:latin typeface="Arial" panose="020B0604020202020204" pitchFamily="34" charset="0"/>
                <a:cs typeface="Arial" panose="020B0604020202020204" pitchFamily="34" charset="0"/>
              </a:rPr>
              <a:t>G</a:t>
            </a:r>
            <a:r>
              <a:rPr lang="en-US" sz="6000" b="1" dirty="0">
                <a:latin typeface="Arial" panose="020B0604020202020204" pitchFamily="34" charset="0"/>
                <a:cs typeface="Arial" panose="020B0604020202020204" pitchFamily="34" charset="0"/>
              </a:rPr>
              <a:t>.</a:t>
            </a:r>
            <a:r>
              <a:rPr lang="ro-RO" sz="6000" b="1" dirty="0">
                <a:latin typeface="Arial" panose="020B0604020202020204" pitchFamily="34" charset="0"/>
                <a:cs typeface="Arial" panose="020B0604020202020204" pitchFamily="34" charset="0"/>
              </a:rPr>
              <a:t>B</a:t>
            </a:r>
            <a:r>
              <a:rPr lang="en-US" sz="6000" b="1" dirty="0">
                <a:latin typeface="Arial" panose="020B0604020202020204" pitchFamily="34" charset="0"/>
                <a:cs typeface="Arial" panose="020B0604020202020204" pitchFamily="34" charset="0"/>
              </a:rPr>
              <a:t>. Palas Constanța</a:t>
            </a:r>
            <a:endParaRPr lang="en-US" sz="6000" b="1" dirty="0">
              <a:solidFill>
                <a:srgbClr val="FF0000"/>
              </a:solidFill>
              <a:latin typeface="Arial" panose="020B0604020202020204" pitchFamily="34" charset="0"/>
              <a:ea typeface="Arial" charset="0"/>
              <a:cs typeface="Arial" panose="020B0604020202020204" pitchFamily="34" charset="0"/>
            </a:endParaRPr>
          </a:p>
        </p:txBody>
      </p:sp>
      <p:sp>
        <p:nvSpPr>
          <p:cNvPr id="19" name="TextBox 18"/>
          <p:cNvSpPr txBox="1"/>
          <p:nvPr/>
        </p:nvSpPr>
        <p:spPr>
          <a:xfrm>
            <a:off x="2850718" y="9666371"/>
            <a:ext cx="28359197" cy="1200329"/>
          </a:xfrm>
          <a:prstGeom prst="rect">
            <a:avLst/>
          </a:prstGeom>
          <a:noFill/>
        </p:spPr>
        <p:txBody>
          <a:bodyPr wrap="square" rtlCol="0">
            <a:spAutoFit/>
          </a:bodyPr>
          <a:lstStyle/>
          <a:p>
            <a:pPr algn="r"/>
            <a:r>
              <a:rPr lang="ro-RO" sz="3600" b="1" dirty="0">
                <a:latin typeface="Arial" panose="020B0604020202020204" pitchFamily="34" charset="0"/>
                <a:cs typeface="Arial" panose="020B0604020202020204" pitchFamily="34" charset="0"/>
              </a:rPr>
              <a:t>Alexandru Gabriel</a:t>
            </a:r>
            <a:r>
              <a:rPr lang="ro-RO" sz="3600" b="1" cap="all" dirty="0">
                <a:latin typeface="Arial" panose="020B0604020202020204" pitchFamily="34" charset="0"/>
                <a:cs typeface="Arial" panose="020B0604020202020204" pitchFamily="34" charset="0"/>
              </a:rPr>
              <a:t> Vartic, </a:t>
            </a:r>
            <a:r>
              <a:rPr lang="ro-RO" sz="3600" b="1" dirty="0">
                <a:latin typeface="Arial" panose="020B0604020202020204" pitchFamily="34" charset="0"/>
                <a:cs typeface="Arial" panose="020B0604020202020204" pitchFamily="34" charset="0"/>
              </a:rPr>
              <a:t>Corneliu Ion</a:t>
            </a:r>
            <a:r>
              <a:rPr lang="ro-RO" sz="3600" b="1" cap="all" dirty="0">
                <a:latin typeface="Arial" panose="020B0604020202020204" pitchFamily="34" charset="0"/>
                <a:cs typeface="Arial" panose="020B0604020202020204" pitchFamily="34" charset="0"/>
              </a:rPr>
              <a:t> Neacșu, </a:t>
            </a:r>
            <a:r>
              <a:rPr lang="ro-RO" sz="3600" b="1" dirty="0">
                <a:latin typeface="Arial" panose="020B0604020202020204" pitchFamily="34" charset="0"/>
                <a:cs typeface="Arial" panose="020B0604020202020204" pitchFamily="34" charset="0"/>
              </a:rPr>
              <a:t>Petru Gabriel</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vicovan</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Oana Corina</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preȘa</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Maria</a:t>
            </a:r>
            <a:r>
              <a:rPr lang="ro-RO" sz="3600" b="1" cap="all" dirty="0">
                <a:latin typeface="Arial" panose="020B0604020202020204" pitchFamily="34" charset="0"/>
                <a:cs typeface="Arial" panose="020B0604020202020204" pitchFamily="34" charset="0"/>
              </a:rPr>
              <a:t> Stanciu, </a:t>
            </a:r>
            <a:r>
              <a:rPr lang="ro-RO" sz="3600" b="1" dirty="0">
                <a:latin typeface="Arial" panose="020B0604020202020204" pitchFamily="34" charset="0"/>
                <a:cs typeface="Arial" panose="020B0604020202020204" pitchFamily="34" charset="0"/>
              </a:rPr>
              <a:t>Răducu</a:t>
            </a:r>
            <a:r>
              <a:rPr lang="ro-RO" sz="3600" b="1" cap="all" dirty="0">
                <a:latin typeface="Arial" panose="020B0604020202020204" pitchFamily="34" charset="0"/>
                <a:cs typeface="Arial" panose="020B0604020202020204" pitchFamily="34" charset="0"/>
              </a:rPr>
              <a:t> </a:t>
            </a:r>
            <a:r>
              <a:rPr lang="ro-RO" sz="3600" b="1" cap="all" dirty="0" err="1">
                <a:latin typeface="Arial" panose="020B0604020202020204" pitchFamily="34" charset="0"/>
                <a:cs typeface="Arial" panose="020B0604020202020204" pitchFamily="34" charset="0"/>
              </a:rPr>
              <a:t>radu</a:t>
            </a:r>
            <a:r>
              <a:rPr lang="ro-RO" sz="3600" b="1" cap="all" dirty="0">
                <a:latin typeface="Arial" panose="020B0604020202020204" pitchFamily="34" charset="0"/>
                <a:cs typeface="Arial" panose="020B0604020202020204" pitchFamily="34" charset="0"/>
              </a:rPr>
              <a:t> (R.D.I.S.G.B. Palas C</a:t>
            </a:r>
            <a:r>
              <a:rPr lang="ro-RO" sz="3600" b="1" dirty="0">
                <a:latin typeface="Arial" panose="020B0604020202020204" pitchFamily="34" charset="0"/>
                <a:cs typeface="Arial" panose="020B0604020202020204" pitchFamily="34" charset="0"/>
              </a:rPr>
              <a:t>onstanța</a:t>
            </a:r>
            <a:r>
              <a:rPr lang="ro-RO" sz="3600" b="1" cap="all" dirty="0">
                <a:latin typeface="Arial" panose="020B0604020202020204" pitchFamily="34" charset="0"/>
                <a:cs typeface="Arial" panose="020B0604020202020204" pitchFamily="34" charset="0"/>
              </a:rPr>
              <a:t>)</a:t>
            </a:r>
            <a:endParaRPr lang="ro-RO" sz="3600" b="1" i="1" dirty="0">
              <a:latin typeface="Arial" panose="020B0604020202020204" pitchFamily="34" charset="0"/>
              <a:ea typeface="Arial" charset="0"/>
              <a:cs typeface="Arial" panose="020B0604020202020204" pitchFamily="34" charset="0"/>
            </a:endParaRPr>
          </a:p>
        </p:txBody>
      </p:sp>
      <p:sp>
        <p:nvSpPr>
          <p:cNvPr id="20" name="TextBox 19"/>
          <p:cNvSpPr txBox="1"/>
          <p:nvPr/>
        </p:nvSpPr>
        <p:spPr>
          <a:xfrm>
            <a:off x="2189345" y="10741335"/>
            <a:ext cx="29318019" cy="3170099"/>
          </a:xfrm>
          <a:prstGeom prst="rect">
            <a:avLst/>
          </a:prstGeom>
          <a:noFill/>
        </p:spPr>
        <p:txBody>
          <a:bodyPr wrap="square" rtlCol="0">
            <a:spAutoFit/>
          </a:bodyPr>
          <a:lstStyle/>
          <a:p>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r>
              <a:rPr lang="en-US" sz="3200" dirty="0">
                <a:latin typeface="Arial" panose="020B0604020202020204" pitchFamily="34" charset="0"/>
                <a:cs typeface="Arial" panose="020B0604020202020204" pitchFamily="34" charset="0"/>
              </a:rPr>
              <a:t>The orientation of goat breeding toward meat production is driven by the increasing demand for dietary food products characterized by a low content of fat and saturated lipids. In this context, goat meat has gained growing interest due to its high nutritional value, providing proteins with high biological value and health-beneficial lipids through a favorable ratio of unsaturated to saturated fatty acids, as well as a low cholesterol content. Against this background, at ICDCOC Palas the initiative to create and officially recognize a goat breed specialized for meat production has emerged, representing an innovative direction for Romanian animal husbandry.</a:t>
            </a:r>
            <a:endParaRPr lang="ro-RO" sz="3200" dirty="0">
              <a:latin typeface="Arial" panose="020B0604020202020204" pitchFamily="34" charset="0"/>
              <a:cs typeface="Arial" panose="020B0604020202020204" pitchFamily="34" charset="0"/>
            </a:endParaRPr>
          </a:p>
        </p:txBody>
      </p:sp>
      <p:sp>
        <p:nvSpPr>
          <p:cNvPr id="22" name="TextBox 21"/>
          <p:cNvSpPr txBox="1"/>
          <p:nvPr/>
        </p:nvSpPr>
        <p:spPr>
          <a:xfrm>
            <a:off x="2189345" y="18696549"/>
            <a:ext cx="6794905" cy="646331"/>
          </a:xfrm>
          <a:prstGeom prst="rect">
            <a:avLst/>
          </a:prstGeom>
          <a:noFill/>
        </p:spPr>
        <p:txBody>
          <a:bodyPr wrap="square" rtlCol="0">
            <a:spAutoFit/>
          </a:bodyPr>
          <a:lstStyle/>
          <a:p>
            <a:r>
              <a:rPr lang="ro-RO" sz="3600" b="1" dirty="0">
                <a:latin typeface="Arial" charset="0"/>
                <a:ea typeface="Arial" charset="0"/>
                <a:cs typeface="Arial" charset="0"/>
              </a:rPr>
              <a:t>RESULTS AND DISCUSSIONS</a:t>
            </a:r>
            <a:endParaRPr lang="ro-RO" sz="3200" b="1" dirty="0">
              <a:latin typeface="Arial" panose="020B0604020202020204" pitchFamily="34" charset="0"/>
              <a:ea typeface="Arial" charset="0"/>
              <a:cs typeface="Arial" panose="020B0604020202020204" pitchFamily="34" charset="0"/>
            </a:endParaRPr>
          </a:p>
        </p:txBody>
      </p:sp>
      <p:sp>
        <p:nvSpPr>
          <p:cNvPr id="23" name="TextBox 22"/>
          <p:cNvSpPr txBox="1"/>
          <p:nvPr/>
        </p:nvSpPr>
        <p:spPr>
          <a:xfrm>
            <a:off x="1883002" y="34587489"/>
            <a:ext cx="4010750" cy="707886"/>
          </a:xfrm>
          <a:prstGeom prst="rect">
            <a:avLst/>
          </a:prstGeom>
          <a:noFill/>
        </p:spPr>
        <p:txBody>
          <a:bodyPr wrap="square" rtlCol="0">
            <a:spAutoFit/>
          </a:bodyPr>
          <a:lstStyle/>
          <a:p>
            <a:r>
              <a:rPr lang="ro-RO" sz="4000" b="1" dirty="0">
                <a:latin typeface="Arial" charset="0"/>
                <a:ea typeface="Arial" charset="0"/>
                <a:cs typeface="Arial" charset="0"/>
              </a:rPr>
              <a:t>CONCLUSIONS</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3" name="Picture 2">
            <a:extLst>
              <a:ext uri="{FF2B5EF4-FFF2-40B4-BE49-F238E27FC236}">
                <a16:creationId xmlns:a16="http://schemas.microsoft.com/office/drawing/2014/main" id="{8A8084FA-93D6-8994-2DDB-5F16E10DCF83}"/>
              </a:ext>
            </a:extLst>
          </p:cNvPr>
          <p:cNvPicPr>
            <a:picLocks noChangeAspect="1"/>
          </p:cNvPicPr>
          <p:nvPr/>
        </p:nvPicPr>
        <p:blipFill>
          <a:blip r:embed="rId3"/>
          <a:stretch>
            <a:fillRect/>
          </a:stretch>
        </p:blipFill>
        <p:spPr>
          <a:xfrm>
            <a:off x="27075850" y="1347538"/>
            <a:ext cx="4134065" cy="4023330"/>
          </a:xfrm>
          <a:prstGeom prst="rect">
            <a:avLst/>
          </a:prstGeom>
        </p:spPr>
      </p:pic>
      <p:graphicFrame>
        <p:nvGraphicFramePr>
          <p:cNvPr id="7" name="Table 6">
            <a:extLst>
              <a:ext uri="{FF2B5EF4-FFF2-40B4-BE49-F238E27FC236}">
                <a16:creationId xmlns:a16="http://schemas.microsoft.com/office/drawing/2014/main" id="{CC4DA00B-2122-1DC3-FD57-A22C605CCAF3}"/>
              </a:ext>
            </a:extLst>
          </p:cNvPr>
          <p:cNvGraphicFramePr>
            <a:graphicFrameLocks noGrp="1"/>
          </p:cNvGraphicFramePr>
          <p:nvPr>
            <p:extLst>
              <p:ext uri="{D42A27DB-BD31-4B8C-83A1-F6EECF244321}">
                <p14:modId xmlns:p14="http://schemas.microsoft.com/office/powerpoint/2010/main" val="927318491"/>
              </p:ext>
            </p:extLst>
          </p:nvPr>
        </p:nvGraphicFramePr>
        <p:xfrm>
          <a:off x="2069432" y="20108685"/>
          <a:ext cx="14287342" cy="4668520"/>
        </p:xfrm>
        <a:graphic>
          <a:graphicData uri="http://schemas.openxmlformats.org/drawingml/2006/table">
            <a:tbl>
              <a:tblPr>
                <a:tableStyleId>{3C2FFA5D-87B4-456A-9821-1D502468CF0F}</a:tableStyleId>
              </a:tblPr>
              <a:tblGrid>
                <a:gridCol w="2866017">
                  <a:extLst>
                    <a:ext uri="{9D8B030D-6E8A-4147-A177-3AD203B41FA5}">
                      <a16:colId xmlns:a16="http://schemas.microsoft.com/office/drawing/2014/main" val="3757624334"/>
                    </a:ext>
                  </a:extLst>
                </a:gridCol>
                <a:gridCol w="2848971">
                  <a:extLst>
                    <a:ext uri="{9D8B030D-6E8A-4147-A177-3AD203B41FA5}">
                      <a16:colId xmlns:a16="http://schemas.microsoft.com/office/drawing/2014/main" val="3364288975"/>
                    </a:ext>
                  </a:extLst>
                </a:gridCol>
                <a:gridCol w="2874410">
                  <a:extLst>
                    <a:ext uri="{9D8B030D-6E8A-4147-A177-3AD203B41FA5}">
                      <a16:colId xmlns:a16="http://schemas.microsoft.com/office/drawing/2014/main" val="1690182213"/>
                    </a:ext>
                  </a:extLst>
                </a:gridCol>
                <a:gridCol w="2111291">
                  <a:extLst>
                    <a:ext uri="{9D8B030D-6E8A-4147-A177-3AD203B41FA5}">
                      <a16:colId xmlns:a16="http://schemas.microsoft.com/office/drawing/2014/main" val="1146660804"/>
                    </a:ext>
                  </a:extLst>
                </a:gridCol>
                <a:gridCol w="3586653">
                  <a:extLst>
                    <a:ext uri="{9D8B030D-6E8A-4147-A177-3AD203B41FA5}">
                      <a16:colId xmlns:a16="http://schemas.microsoft.com/office/drawing/2014/main" val="3113280311"/>
                    </a:ext>
                  </a:extLst>
                </a:gridCol>
              </a:tblGrid>
              <a:tr h="1511767">
                <a:tc rowSpan="2">
                  <a:txBody>
                    <a:bodyPr/>
                    <a:lstStyle/>
                    <a:p>
                      <a:pPr algn="ctr">
                        <a:buNone/>
                      </a:pPr>
                      <a:r>
                        <a:rPr lang="en-US" sz="3200" b="1" kern="100" dirty="0">
                          <a:solidFill>
                            <a:srgbClr val="000000"/>
                          </a:solidFill>
                          <a:effectLst/>
                        </a:rPr>
                        <a:t>Genotype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err="1">
                          <a:solidFill>
                            <a:srgbClr val="000000"/>
                          </a:solidFill>
                          <a:effectLst/>
                        </a:rPr>
                        <a:t>Initial</a:t>
                      </a:r>
                      <a:r>
                        <a:rPr lang="ro-RO" sz="3200" b="1" kern="100" dirty="0">
                          <a:solidFill>
                            <a:srgbClr val="000000"/>
                          </a:solidFill>
                          <a:effectLst/>
                        </a:rPr>
                        <a:t> body </a:t>
                      </a:r>
                      <a:r>
                        <a:rPr lang="ro-RO" sz="3200" b="1" kern="100" dirty="0" err="1">
                          <a:solidFill>
                            <a:srgbClr val="000000"/>
                          </a:solidFill>
                          <a:effectLst/>
                        </a:rPr>
                        <a:t>weight</a:t>
                      </a:r>
                      <a:r>
                        <a:rPr lang="ro-RO" sz="3200" b="1" kern="100" dirty="0">
                          <a:solidFill>
                            <a:srgbClr val="000000"/>
                          </a:solidFill>
                          <a:effectLst/>
                        </a:rPr>
                        <a:t> (kg / </a:t>
                      </a:r>
                      <a:r>
                        <a:rPr lang="ro-RO" sz="3200" b="1" kern="100" dirty="0" err="1">
                          <a:solidFill>
                            <a:srgbClr val="000000"/>
                          </a:solidFill>
                          <a:effectLst/>
                        </a:rPr>
                        <a:t>head</a:t>
                      </a:r>
                      <a:r>
                        <a:rPr lang="ro-RO" sz="3200" b="1" kern="100" dirty="0">
                          <a:solidFill>
                            <a:srgbClr val="000000"/>
                          </a:solidFill>
                          <a:effectLst/>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Final body </a:t>
                      </a:r>
                      <a:r>
                        <a:rPr lang="ro-RO" sz="3200" b="1" kern="100" dirty="0" err="1">
                          <a:solidFill>
                            <a:srgbClr val="000000"/>
                          </a:solidFill>
                          <a:effectLst/>
                        </a:rPr>
                        <a:t>weight</a:t>
                      </a:r>
                      <a:r>
                        <a:rPr lang="ro-RO" sz="3200" b="1" kern="100" dirty="0">
                          <a:solidFill>
                            <a:srgbClr val="000000"/>
                          </a:solidFill>
                          <a:effectLst/>
                        </a:rPr>
                        <a:t> (kg / </a:t>
                      </a:r>
                      <a:r>
                        <a:rPr lang="ro-RO" sz="3200" b="1" kern="100" dirty="0" err="1">
                          <a:solidFill>
                            <a:srgbClr val="000000"/>
                          </a:solidFill>
                          <a:effectLst/>
                        </a:rPr>
                        <a:t>head</a:t>
                      </a:r>
                      <a:r>
                        <a:rPr lang="ro-RO" sz="3200" b="1" kern="100" dirty="0">
                          <a:solidFill>
                            <a:srgbClr val="000000"/>
                          </a:solidFill>
                          <a:effectLst/>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Total </a:t>
                      </a:r>
                      <a:r>
                        <a:rPr lang="ro-RO" sz="3200" b="1" kern="100" dirty="0" err="1">
                          <a:solidFill>
                            <a:srgbClr val="000000"/>
                          </a:solidFill>
                          <a:effectLst/>
                        </a:rPr>
                        <a:t>weight</a:t>
                      </a:r>
                      <a:r>
                        <a:rPr lang="ro-RO" sz="3200" b="1" kern="100" dirty="0">
                          <a:solidFill>
                            <a:srgbClr val="000000"/>
                          </a:solidFill>
                          <a:effectLst/>
                        </a:rPr>
                        <a:t> </a:t>
                      </a:r>
                      <a:r>
                        <a:rPr lang="ro-RO" sz="3200" b="1" kern="100" dirty="0" err="1">
                          <a:solidFill>
                            <a:srgbClr val="000000"/>
                          </a:solidFill>
                          <a:effectLst/>
                        </a:rPr>
                        <a:t>gain</a:t>
                      </a:r>
                      <a:r>
                        <a:rPr lang="ro-RO" sz="3200" b="1" kern="100" dirty="0">
                          <a:solidFill>
                            <a:srgbClr val="000000"/>
                          </a:solidFill>
                          <a:effectLst/>
                        </a:rPr>
                        <a:t> (kg / </a:t>
                      </a:r>
                      <a:r>
                        <a:rPr lang="ro-RO" sz="3200" b="1" kern="100" dirty="0" err="1">
                          <a:solidFill>
                            <a:srgbClr val="000000"/>
                          </a:solidFill>
                          <a:effectLst/>
                        </a:rPr>
                        <a:t>head</a:t>
                      </a:r>
                      <a:r>
                        <a:rPr lang="ro-RO" sz="3200" b="1" kern="100" dirty="0">
                          <a:solidFill>
                            <a:srgbClr val="000000"/>
                          </a:solidFill>
                          <a:effectLst/>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Average daily gain</a:t>
                      </a:r>
                      <a:endParaRPr lang="ro-RO" sz="3200" b="1" kern="100">
                        <a:effectLst/>
                      </a:endParaRPr>
                    </a:p>
                    <a:p>
                      <a:pPr algn="ctr">
                        <a:buNone/>
                      </a:pPr>
                      <a:r>
                        <a:rPr lang="ro-RO" sz="3200" b="1" kern="100">
                          <a:solidFill>
                            <a:srgbClr val="000000"/>
                          </a:solidFill>
                          <a:effectLst/>
                        </a:rPr>
                        <a:t>(g / head)</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50074482"/>
                  </a:ext>
                </a:extLst>
              </a:tr>
              <a:tr h="549847">
                <a:tc vMerge="1">
                  <a:txBody>
                    <a:bodyPr/>
                    <a:lstStyle/>
                    <a:p>
                      <a:endParaRPr lang="ro-RO"/>
                    </a:p>
                  </a:txBody>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rPr>
                        <a:t>X ± s</a:t>
                      </a:r>
                      <a:r>
                        <a:rPr lang="en-US" sz="3200" b="1" kern="100" baseline="-25000">
                          <a:solidFill>
                            <a:srgbClr val="000000"/>
                          </a:solidFill>
                          <a:effectLst/>
                        </a:rPr>
                        <a:t>x</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X ± </a:t>
                      </a:r>
                      <a:r>
                        <a:rPr lang="en-US" sz="3200" b="1" kern="100" dirty="0" err="1">
                          <a:solidFill>
                            <a:srgbClr val="000000"/>
                          </a:solidFill>
                          <a:effectLst/>
                        </a:rPr>
                        <a:t>s</a:t>
                      </a:r>
                      <a:r>
                        <a:rPr lang="en-US" sz="3200" b="1" kern="100" baseline="-25000" dirty="0" err="1">
                          <a:solidFill>
                            <a:srgbClr val="000000"/>
                          </a:solidFill>
                          <a:effectLst/>
                        </a:rPr>
                        <a:t>x</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509412160"/>
                  </a:ext>
                </a:extLst>
              </a:tr>
              <a:tr h="1030807">
                <a:tc>
                  <a:txBody>
                    <a:bodyPr/>
                    <a:lstStyle/>
                    <a:p>
                      <a:pPr algn="ctr">
                        <a:buNone/>
                      </a:pPr>
                      <a:r>
                        <a:rPr lang="ro-RO" sz="3200" b="1" kern="100">
                          <a:solidFill>
                            <a:srgbClr val="000000"/>
                          </a:solidFill>
                          <a:effectLst/>
                        </a:rPr>
                        <a:t>R</a:t>
                      </a:r>
                      <a:r>
                        <a:rPr lang="ro-RO" sz="3200" b="1" kern="100" baseline="-25000">
                          <a:solidFill>
                            <a:srgbClr val="000000"/>
                          </a:solidFill>
                          <a:effectLst/>
                        </a:rPr>
                        <a:t>1 </a:t>
                      </a:r>
                      <a:r>
                        <a:rPr lang="ro-RO" sz="3200" b="1" kern="100">
                          <a:solidFill>
                            <a:srgbClr val="000000"/>
                          </a:solidFill>
                          <a:effectLst/>
                        </a:rPr>
                        <a:t>(75% Boer</a:t>
                      </a:r>
                      <a:endParaRPr lang="ro-RO" sz="3200" b="1" kern="100">
                        <a:effectLst/>
                      </a:endParaRPr>
                    </a:p>
                    <a:p>
                      <a:pPr algn="ctr">
                        <a:buNone/>
                      </a:pPr>
                      <a:r>
                        <a:rPr lang="ro-RO" sz="3200" b="1" kern="100">
                          <a:solidFill>
                            <a:srgbClr val="000000"/>
                          </a:solidFill>
                          <a:effectLst/>
                        </a:rPr>
                        <a:t> x 25% 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rPr>
                        <a:t>18.41 ± 0.46</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35.68 ± 1.10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17.28 ± 1.13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172.75 ± 11.27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699141703"/>
                  </a:ext>
                </a:extLst>
              </a:tr>
              <a:tr h="549847">
                <a:tc>
                  <a:txBody>
                    <a:bodyPr/>
                    <a:lstStyle/>
                    <a:p>
                      <a:pPr algn="ctr">
                        <a:buNone/>
                      </a:pPr>
                      <a:r>
                        <a:rPr lang="ro-RO" sz="3200" b="1" kern="100" dirty="0">
                          <a:solidFill>
                            <a:srgbClr val="000000"/>
                          </a:solidFill>
                          <a:effectLst/>
                        </a:rPr>
                        <a:t>Carpatina</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rPr>
                        <a:t>16.06 ± 0.58</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28.87 ± 1.46</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12.35 ± 1.10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rPr>
                        <a:t>123.56 ± 10.89</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814591244"/>
                  </a:ext>
                </a:extLst>
              </a:tr>
            </a:tbl>
          </a:graphicData>
        </a:graphic>
      </p:graphicFrame>
      <p:sp>
        <p:nvSpPr>
          <p:cNvPr id="9" name="TextBox 8">
            <a:extLst>
              <a:ext uri="{FF2B5EF4-FFF2-40B4-BE49-F238E27FC236}">
                <a16:creationId xmlns:a16="http://schemas.microsoft.com/office/drawing/2014/main" id="{948CB58D-467A-0836-AB88-273C93B23090}"/>
              </a:ext>
            </a:extLst>
          </p:cNvPr>
          <p:cNvSpPr txBox="1"/>
          <p:nvPr/>
        </p:nvSpPr>
        <p:spPr>
          <a:xfrm>
            <a:off x="600170" y="19432751"/>
            <a:ext cx="16248184" cy="584775"/>
          </a:xfrm>
          <a:prstGeom prst="rect">
            <a:avLst/>
          </a:prstGeom>
          <a:noFill/>
        </p:spPr>
        <p:txBody>
          <a:bodyPr wrap="square">
            <a:spAutoFit/>
          </a:bodyPr>
          <a:lstStyle/>
          <a:p>
            <a:pPr algn="ctr"/>
            <a:r>
              <a:rPr lang="ro-RO" sz="3200" b="1" dirty="0" err="1">
                <a:solidFill>
                  <a:srgbClr val="000000"/>
                </a:solidFill>
                <a:effectLst/>
                <a:latin typeface="Arial" panose="020B0604020202020204" pitchFamily="34" charset="0"/>
                <a:ea typeface="Times New Roman" panose="02020603050405020304" pitchFamily="18" charset="0"/>
              </a:rPr>
              <a:t>Weight</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gain</a:t>
            </a:r>
            <a:r>
              <a:rPr lang="ro-RO" sz="3200" b="1" dirty="0">
                <a:solidFill>
                  <a:srgbClr val="000000"/>
                </a:solidFill>
                <a:effectLst/>
                <a:latin typeface="Arial" panose="020B0604020202020204" pitchFamily="34" charset="0"/>
                <a:ea typeface="Times New Roman" panose="02020603050405020304" pitchFamily="18" charset="0"/>
              </a:rPr>
              <a:t> on </a:t>
            </a:r>
            <a:r>
              <a:rPr lang="ro-RO" sz="3200" b="1" dirty="0" err="1">
                <a:solidFill>
                  <a:srgbClr val="000000"/>
                </a:solidFill>
                <a:effectLst/>
                <a:latin typeface="Arial" panose="020B0604020202020204" pitchFamily="34" charset="0"/>
                <a:ea typeface="Times New Roman" panose="02020603050405020304" pitchFamily="18" charset="0"/>
              </a:rPr>
              <a:t>kids</a:t>
            </a:r>
            <a:r>
              <a:rPr lang="ro-RO" sz="3200" b="1" dirty="0">
                <a:solidFill>
                  <a:srgbClr val="000000"/>
                </a:solidFill>
                <a:effectLst/>
                <a:latin typeface="Arial" panose="020B0604020202020204" pitchFamily="34" charset="0"/>
                <a:ea typeface="Times New Roman" panose="02020603050405020304" pitchFamily="18" charset="0"/>
              </a:rPr>
              <a:t> in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control period</a:t>
            </a:r>
            <a:endParaRPr lang="ro-RO" sz="3200" b="1" dirty="0"/>
          </a:p>
        </p:txBody>
      </p:sp>
      <p:sp>
        <p:nvSpPr>
          <p:cNvPr id="11" name="TextBox 10">
            <a:extLst>
              <a:ext uri="{FF2B5EF4-FFF2-40B4-BE49-F238E27FC236}">
                <a16:creationId xmlns:a16="http://schemas.microsoft.com/office/drawing/2014/main" id="{DF51B76D-7323-4718-8E68-FE6121C85FC2}"/>
              </a:ext>
            </a:extLst>
          </p:cNvPr>
          <p:cNvSpPr txBox="1"/>
          <p:nvPr/>
        </p:nvSpPr>
        <p:spPr>
          <a:xfrm>
            <a:off x="17220023" y="18690457"/>
            <a:ext cx="14287342" cy="1101086"/>
          </a:xfrm>
          <a:prstGeom prst="rect">
            <a:avLst/>
          </a:prstGeom>
          <a:noFill/>
        </p:spPr>
        <p:txBody>
          <a:bodyPr wrap="square">
            <a:spAutoFit/>
          </a:bodyPr>
          <a:lstStyle/>
          <a:p>
            <a:pPr algn="ctr"/>
            <a:r>
              <a:rPr lang="ro-RO" sz="3200" b="1" dirty="0" err="1">
                <a:solidFill>
                  <a:srgbClr val="000000"/>
                </a:solidFill>
                <a:effectLst/>
                <a:latin typeface="Arial" panose="020B0604020202020204" pitchFamily="34" charset="0"/>
                <a:ea typeface="Times New Roman" panose="02020603050405020304" pitchFamily="18" charset="0"/>
              </a:rPr>
              <a:t>Differentiation</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indices</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compactness</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and</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muscularity</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gigot</a:t>
            </a:r>
            <a:r>
              <a:rPr lang="ro-RO" sz="3200" b="1" dirty="0">
                <a:solidFill>
                  <a:srgbClr val="000000"/>
                </a:solidFill>
                <a:effectLst/>
                <a:latin typeface="Arial" panose="020B0604020202020204" pitchFamily="34" charset="0"/>
                <a:ea typeface="Times New Roman" panose="02020603050405020304" pitchFamily="18" charset="0"/>
              </a:rPr>
              <a:t> in </a:t>
            </a:r>
            <a:r>
              <a:rPr lang="ro-RO" sz="3200" b="1" dirty="0" err="1">
                <a:solidFill>
                  <a:srgbClr val="000000"/>
                </a:solidFill>
                <a:effectLst/>
                <a:latin typeface="Arial" panose="020B0604020202020204" pitchFamily="34" charset="0"/>
                <a:ea typeface="Times New Roman" panose="02020603050405020304" pitchFamily="18" charset="0"/>
              </a:rPr>
              <a:t>males</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meat </a:t>
            </a:r>
            <a:r>
              <a:rPr lang="ro-RO" sz="3200" b="1" dirty="0" err="1">
                <a:solidFill>
                  <a:srgbClr val="000000"/>
                </a:solidFill>
                <a:effectLst/>
                <a:latin typeface="Arial" panose="020B0604020202020204" pitchFamily="34" charset="0"/>
                <a:ea typeface="Times New Roman" panose="02020603050405020304" pitchFamily="18" charset="0"/>
              </a:rPr>
              <a:t>population</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and</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Carpatina </a:t>
            </a:r>
            <a:r>
              <a:rPr lang="ro-RO" sz="3200" b="1" dirty="0" err="1">
                <a:solidFill>
                  <a:srgbClr val="000000"/>
                </a:solidFill>
                <a:effectLst/>
                <a:latin typeface="Arial" panose="020B0604020202020204" pitchFamily="34" charset="0"/>
                <a:ea typeface="Times New Roman" panose="02020603050405020304" pitchFamily="18" charset="0"/>
              </a:rPr>
              <a:t>breed</a:t>
            </a:r>
            <a:endParaRPr lang="ro-RO" sz="3200" b="1" dirty="0"/>
          </a:p>
        </p:txBody>
      </p:sp>
      <p:graphicFrame>
        <p:nvGraphicFramePr>
          <p:cNvPr id="13" name="Table 12">
            <a:extLst>
              <a:ext uri="{FF2B5EF4-FFF2-40B4-BE49-F238E27FC236}">
                <a16:creationId xmlns:a16="http://schemas.microsoft.com/office/drawing/2014/main" id="{6CDD4E79-4846-BED7-3BFE-63D9CDCA096E}"/>
              </a:ext>
            </a:extLst>
          </p:cNvPr>
          <p:cNvGraphicFramePr>
            <a:graphicFrameLocks noGrp="1"/>
          </p:cNvGraphicFramePr>
          <p:nvPr>
            <p:extLst>
              <p:ext uri="{D42A27DB-BD31-4B8C-83A1-F6EECF244321}">
                <p14:modId xmlns:p14="http://schemas.microsoft.com/office/powerpoint/2010/main" val="3102069124"/>
              </p:ext>
            </p:extLst>
          </p:nvPr>
        </p:nvGraphicFramePr>
        <p:xfrm>
          <a:off x="17368748" y="19943387"/>
          <a:ext cx="13989892" cy="3642268"/>
        </p:xfrm>
        <a:graphic>
          <a:graphicData uri="http://schemas.openxmlformats.org/drawingml/2006/table">
            <a:tbl>
              <a:tblPr>
                <a:tableStyleId>{3C2FFA5D-87B4-456A-9821-1D502468CF0F}</a:tableStyleId>
              </a:tblPr>
              <a:tblGrid>
                <a:gridCol w="4244532">
                  <a:extLst>
                    <a:ext uri="{9D8B030D-6E8A-4147-A177-3AD203B41FA5}">
                      <a16:colId xmlns:a16="http://schemas.microsoft.com/office/drawing/2014/main" val="3522307759"/>
                    </a:ext>
                  </a:extLst>
                </a:gridCol>
                <a:gridCol w="2680464">
                  <a:extLst>
                    <a:ext uri="{9D8B030D-6E8A-4147-A177-3AD203B41FA5}">
                      <a16:colId xmlns:a16="http://schemas.microsoft.com/office/drawing/2014/main" val="4243243806"/>
                    </a:ext>
                  </a:extLst>
                </a:gridCol>
                <a:gridCol w="2409060">
                  <a:extLst>
                    <a:ext uri="{9D8B030D-6E8A-4147-A177-3AD203B41FA5}">
                      <a16:colId xmlns:a16="http://schemas.microsoft.com/office/drawing/2014/main" val="2299145231"/>
                    </a:ext>
                  </a:extLst>
                </a:gridCol>
                <a:gridCol w="2375483">
                  <a:extLst>
                    <a:ext uri="{9D8B030D-6E8A-4147-A177-3AD203B41FA5}">
                      <a16:colId xmlns:a16="http://schemas.microsoft.com/office/drawing/2014/main" val="2622161348"/>
                    </a:ext>
                  </a:extLst>
                </a:gridCol>
                <a:gridCol w="2280353">
                  <a:extLst>
                    <a:ext uri="{9D8B030D-6E8A-4147-A177-3AD203B41FA5}">
                      <a16:colId xmlns:a16="http://schemas.microsoft.com/office/drawing/2014/main" val="2923966159"/>
                    </a:ext>
                  </a:extLst>
                </a:gridCol>
              </a:tblGrid>
              <a:tr h="682585">
                <a:tc rowSpan="2">
                  <a:txBody>
                    <a:bodyPr/>
                    <a:lstStyle/>
                    <a:p>
                      <a:pPr algn="ctr">
                        <a:buNone/>
                      </a:pPr>
                      <a:r>
                        <a:rPr lang="ro-RO" sz="3200" b="1" dirty="0" err="1">
                          <a:effectLst/>
                        </a:rPr>
                        <a:t>Specification</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2">
                  <a:txBody>
                    <a:bodyPr/>
                    <a:lstStyle/>
                    <a:p>
                      <a:pPr algn="ctr">
                        <a:buNone/>
                      </a:pPr>
                      <a:r>
                        <a:rPr lang="ro-RO" sz="3200" b="1" dirty="0" err="1">
                          <a:effectLst/>
                        </a:rPr>
                        <a:t>Compactness</a:t>
                      </a:r>
                      <a:r>
                        <a:rPr lang="ro-RO" sz="3200" b="1" dirty="0">
                          <a:effectLst/>
                        </a:rPr>
                        <a:t> index</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gridSpan="2">
                  <a:txBody>
                    <a:bodyPr/>
                    <a:lstStyle/>
                    <a:p>
                      <a:pPr algn="ctr">
                        <a:buNone/>
                      </a:pPr>
                      <a:r>
                        <a:rPr lang="ro-RO" sz="3200" b="1">
                          <a:effectLst/>
                        </a:rPr>
                        <a:t>Muscularity index</a:t>
                      </a:r>
                      <a:endParaRPr lang="ro-RO" sz="3200" b="1">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extLst>
                  <a:ext uri="{0D108BD9-81ED-4DB2-BD59-A6C34878D82A}">
                    <a16:rowId xmlns:a16="http://schemas.microsoft.com/office/drawing/2014/main" val="1914441010"/>
                  </a:ext>
                </a:extLst>
              </a:tr>
              <a:tr h="1199911">
                <a:tc vMerge="1">
                  <a:txBody>
                    <a:bodyPr/>
                    <a:lstStyle/>
                    <a:p>
                      <a:endParaRPr lang="ro-RO"/>
                    </a:p>
                  </a:txBody>
                  <a:tcPr/>
                </a:tc>
                <a:tc>
                  <a:txBody>
                    <a:bodyPr/>
                    <a:lstStyle/>
                    <a:p>
                      <a:pPr algn="ctr">
                        <a:buNone/>
                      </a:pPr>
                      <a:r>
                        <a:rPr lang="ro-RO" sz="3200" b="1" dirty="0" err="1">
                          <a:effectLst/>
                        </a:rPr>
                        <a:t>percentage</a:t>
                      </a:r>
                      <a:r>
                        <a:rPr lang="ro-RO" sz="3200" b="1" dirty="0">
                          <a:effectLst/>
                        </a:rPr>
                        <a:t> </a:t>
                      </a:r>
                      <a:r>
                        <a:rPr lang="ro-RO" sz="3200" b="1" dirty="0" err="1">
                          <a:effectLst/>
                        </a:rPr>
                        <a:t>points</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err="1">
                          <a:effectLst/>
                        </a:rPr>
                        <a:t>Significance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err="1">
                          <a:effectLst/>
                        </a:rPr>
                        <a:t>percentage</a:t>
                      </a:r>
                      <a:r>
                        <a:rPr lang="ro-RO" sz="3200" b="1" dirty="0">
                          <a:effectLst/>
                        </a:rPr>
                        <a:t> </a:t>
                      </a:r>
                      <a:r>
                        <a:rPr lang="ro-RO" sz="3200" b="1" dirty="0" err="1">
                          <a:effectLst/>
                        </a:rPr>
                        <a:t>points</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err="1">
                          <a:effectLst/>
                        </a:rPr>
                        <a:t>Significance</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760117453"/>
                  </a:ext>
                </a:extLst>
              </a:tr>
              <a:tr h="1759772">
                <a:tc>
                  <a:txBody>
                    <a:bodyPr/>
                    <a:lstStyle/>
                    <a:p>
                      <a:pPr algn="ctr">
                        <a:buNone/>
                      </a:pPr>
                      <a:r>
                        <a:rPr lang="ro-RO" sz="3200" b="1">
                          <a:effectLst/>
                        </a:rPr>
                        <a:t>Differentiation between R1 and Carpatina</a:t>
                      </a:r>
                      <a:endParaRPr lang="ro-RO" sz="3200" b="1">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a:effectLst/>
                        </a:rPr>
                        <a:t>+ 16,75</a:t>
                      </a:r>
                      <a:endParaRPr lang="ro-RO" sz="3200" b="1">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P &lt; 0.001</a:t>
                      </a:r>
                    </a:p>
                    <a:p>
                      <a:pPr algn="ctr">
                        <a:buNone/>
                      </a:pPr>
                      <a:r>
                        <a:rPr lang="ro-RO" sz="3200" b="1" dirty="0" err="1">
                          <a:effectLst/>
                        </a:rPr>
                        <a:t>Very</a:t>
                      </a:r>
                      <a:r>
                        <a:rPr lang="ro-RO" sz="3200" b="1" dirty="0">
                          <a:effectLst/>
                        </a:rPr>
                        <a:t> </a:t>
                      </a:r>
                      <a:r>
                        <a:rPr lang="ro-RO" sz="3200" b="1" dirty="0" err="1">
                          <a:effectLst/>
                        </a:rPr>
                        <a:t>significant</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+ 63,29</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dirty="0">
                          <a:effectLst/>
                        </a:rPr>
                        <a:t>P &lt; 0.001</a:t>
                      </a:r>
                    </a:p>
                    <a:p>
                      <a:pPr algn="ctr">
                        <a:buNone/>
                      </a:pPr>
                      <a:r>
                        <a:rPr lang="ro-RO" sz="3200" b="1" dirty="0" err="1">
                          <a:effectLst/>
                        </a:rPr>
                        <a:t>Very</a:t>
                      </a:r>
                      <a:r>
                        <a:rPr lang="ro-RO" sz="3200" b="1" dirty="0">
                          <a:effectLst/>
                        </a:rPr>
                        <a:t> </a:t>
                      </a:r>
                      <a:r>
                        <a:rPr lang="ro-RO" sz="3200" b="1" dirty="0" err="1">
                          <a:effectLst/>
                        </a:rPr>
                        <a:t>significant</a:t>
                      </a:r>
                      <a:endParaRPr lang="ro-RO" sz="3200" b="1" dirty="0">
                        <a:effectLst/>
                        <a:latin typeface="Arial" panose="020B0604020202020204" pitchFamily="34" charset="0"/>
                        <a:ea typeface="Times New Roman" panose="02020603050405020304" pitchFamily="18" charset="0"/>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4022089014"/>
                  </a:ext>
                </a:extLst>
              </a:tr>
            </a:tbl>
          </a:graphicData>
        </a:graphic>
      </p:graphicFrame>
      <p:sp>
        <p:nvSpPr>
          <p:cNvPr id="28" name="TextBox 27">
            <a:extLst>
              <a:ext uri="{FF2B5EF4-FFF2-40B4-BE49-F238E27FC236}">
                <a16:creationId xmlns:a16="http://schemas.microsoft.com/office/drawing/2014/main" id="{4C1393C9-7DB7-9014-4CEB-6989DBC21DD2}"/>
              </a:ext>
            </a:extLst>
          </p:cNvPr>
          <p:cNvSpPr txBox="1"/>
          <p:nvPr/>
        </p:nvSpPr>
        <p:spPr>
          <a:xfrm>
            <a:off x="1915607" y="26301757"/>
            <a:ext cx="14388421" cy="1077218"/>
          </a:xfrm>
          <a:prstGeom prst="rect">
            <a:avLst/>
          </a:prstGeom>
          <a:noFill/>
        </p:spPr>
        <p:txBody>
          <a:bodyPr wrap="square">
            <a:spAutoFit/>
          </a:bodyPr>
          <a:lstStyle/>
          <a:p>
            <a:pPr algn="ctr"/>
            <a:r>
              <a:rPr lang="ro-RO" sz="3200" b="1" dirty="0" err="1">
                <a:solidFill>
                  <a:srgbClr val="000000"/>
                </a:solidFill>
                <a:effectLst/>
                <a:latin typeface="Arial" panose="020B0604020202020204" pitchFamily="34" charset="0"/>
                <a:ea typeface="Times New Roman" panose="02020603050405020304" pitchFamily="18" charset="0"/>
              </a:rPr>
              <a:t>Slaughter</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yield</a:t>
            </a:r>
            <a:r>
              <a:rPr lang="ro-RO" sz="3200" b="1" dirty="0">
                <a:solidFill>
                  <a:srgbClr val="000000"/>
                </a:solidFill>
                <a:effectLst/>
                <a:latin typeface="Arial" panose="020B0604020202020204" pitchFamily="34" charset="0"/>
                <a:ea typeface="Times New Roman" panose="02020603050405020304" pitchFamily="18" charset="0"/>
              </a:rPr>
              <a:t> in R</a:t>
            </a:r>
            <a:r>
              <a:rPr lang="ro-RO" sz="3200" b="1" baseline="-25000" dirty="0">
                <a:solidFill>
                  <a:srgbClr val="000000"/>
                </a:solidFill>
                <a:effectLst/>
                <a:latin typeface="Arial" panose="020B0604020202020204" pitchFamily="34" charset="0"/>
                <a:ea typeface="Times New Roman" panose="02020603050405020304" pitchFamily="18" charset="0"/>
              </a:rPr>
              <a:t>1</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compared</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with</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contemporaries</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Carpatina </a:t>
            </a:r>
            <a:r>
              <a:rPr lang="ro-RO" sz="3200" b="1" dirty="0" err="1">
                <a:solidFill>
                  <a:srgbClr val="000000"/>
                </a:solidFill>
                <a:effectLst/>
                <a:latin typeface="Arial" panose="020B0604020202020204" pitchFamily="34" charset="0"/>
                <a:ea typeface="Times New Roman" panose="02020603050405020304" pitchFamily="18" charset="0"/>
              </a:rPr>
              <a:t>breed</a:t>
            </a:r>
            <a:endParaRPr lang="ro-RO" sz="3200" b="1" dirty="0"/>
          </a:p>
        </p:txBody>
      </p:sp>
      <p:graphicFrame>
        <p:nvGraphicFramePr>
          <p:cNvPr id="29" name="Table 28">
            <a:extLst>
              <a:ext uri="{FF2B5EF4-FFF2-40B4-BE49-F238E27FC236}">
                <a16:creationId xmlns:a16="http://schemas.microsoft.com/office/drawing/2014/main" id="{9EC7E72B-2499-926B-6581-C5E477F93650}"/>
              </a:ext>
            </a:extLst>
          </p:cNvPr>
          <p:cNvGraphicFramePr>
            <a:graphicFrameLocks noGrp="1"/>
          </p:cNvGraphicFramePr>
          <p:nvPr>
            <p:extLst>
              <p:ext uri="{D42A27DB-BD31-4B8C-83A1-F6EECF244321}">
                <p14:modId xmlns:p14="http://schemas.microsoft.com/office/powerpoint/2010/main" val="3749370677"/>
              </p:ext>
            </p:extLst>
          </p:nvPr>
        </p:nvGraphicFramePr>
        <p:xfrm>
          <a:off x="1891895" y="27515012"/>
          <a:ext cx="14453630" cy="5086350"/>
        </p:xfrm>
        <a:graphic>
          <a:graphicData uri="http://schemas.openxmlformats.org/drawingml/2006/table">
            <a:tbl>
              <a:tblPr>
                <a:tableStyleId>{3C2FFA5D-87B4-456A-9821-1D502468CF0F}</a:tableStyleId>
              </a:tblPr>
              <a:tblGrid>
                <a:gridCol w="2096577">
                  <a:extLst>
                    <a:ext uri="{9D8B030D-6E8A-4147-A177-3AD203B41FA5}">
                      <a16:colId xmlns:a16="http://schemas.microsoft.com/office/drawing/2014/main" val="1221120919"/>
                    </a:ext>
                  </a:extLst>
                </a:gridCol>
                <a:gridCol w="2843135">
                  <a:extLst>
                    <a:ext uri="{9D8B030D-6E8A-4147-A177-3AD203B41FA5}">
                      <a16:colId xmlns:a16="http://schemas.microsoft.com/office/drawing/2014/main" val="453709889"/>
                    </a:ext>
                  </a:extLst>
                </a:gridCol>
                <a:gridCol w="2276299">
                  <a:extLst>
                    <a:ext uri="{9D8B030D-6E8A-4147-A177-3AD203B41FA5}">
                      <a16:colId xmlns:a16="http://schemas.microsoft.com/office/drawing/2014/main" val="632570005"/>
                    </a:ext>
                  </a:extLst>
                </a:gridCol>
                <a:gridCol w="2276299">
                  <a:extLst>
                    <a:ext uri="{9D8B030D-6E8A-4147-A177-3AD203B41FA5}">
                      <a16:colId xmlns:a16="http://schemas.microsoft.com/office/drawing/2014/main" val="3040571534"/>
                    </a:ext>
                  </a:extLst>
                </a:gridCol>
                <a:gridCol w="2577619">
                  <a:extLst>
                    <a:ext uri="{9D8B030D-6E8A-4147-A177-3AD203B41FA5}">
                      <a16:colId xmlns:a16="http://schemas.microsoft.com/office/drawing/2014/main" val="3258462296"/>
                    </a:ext>
                  </a:extLst>
                </a:gridCol>
                <a:gridCol w="2383701">
                  <a:extLst>
                    <a:ext uri="{9D8B030D-6E8A-4147-A177-3AD203B41FA5}">
                      <a16:colId xmlns:a16="http://schemas.microsoft.com/office/drawing/2014/main" val="1244640074"/>
                    </a:ext>
                  </a:extLst>
                </a:gridCol>
              </a:tblGrid>
              <a:tr h="730134">
                <a:tc rowSpan="2">
                  <a:txBody>
                    <a:bodyPr/>
                    <a:lstStyle/>
                    <a:p>
                      <a:pPr algn="ctr">
                        <a:buNone/>
                      </a:pPr>
                      <a:r>
                        <a:rPr lang="ro-RO" sz="3200" b="1" kern="100" dirty="0" err="1">
                          <a:solidFill>
                            <a:srgbClr val="000000"/>
                          </a:solidFill>
                          <a:effectLst/>
                          <a:latin typeface="Arial" panose="020B0604020202020204" pitchFamily="34" charset="0"/>
                          <a:cs typeface="Arial" panose="020B0604020202020204" pitchFamily="34" charset="0"/>
                        </a:rPr>
                        <a:t>Genotype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latin typeface="Arial" panose="020B0604020202020204" pitchFamily="34" charset="0"/>
                          <a:cs typeface="Arial" panose="020B0604020202020204" pitchFamily="34" charset="0"/>
                        </a:rPr>
                        <a:t>Live </a:t>
                      </a:r>
                      <a:r>
                        <a:rPr lang="ro-RO" sz="3200" b="1" kern="100" dirty="0" err="1">
                          <a:solidFill>
                            <a:srgbClr val="000000"/>
                          </a:solidFill>
                          <a:effectLst/>
                          <a:latin typeface="Arial" panose="020B0604020202020204" pitchFamily="34" charset="0"/>
                          <a:cs typeface="Arial" panose="020B0604020202020204" pitchFamily="34" charset="0"/>
                        </a:rPr>
                        <a:t>weight</a:t>
                      </a:r>
                      <a:r>
                        <a:rPr lang="ro-RO" sz="3200" b="1" kern="100" dirty="0">
                          <a:solidFill>
                            <a:srgbClr val="000000"/>
                          </a:solidFill>
                          <a:effectLst/>
                          <a:latin typeface="Arial" panose="020B0604020202020204" pitchFamily="34" charset="0"/>
                          <a:cs typeface="Arial" panose="020B0604020202020204" pitchFamily="34" charset="0"/>
                        </a:rPr>
                        <a:t> </a:t>
                      </a:r>
                      <a:r>
                        <a:rPr lang="ro-RO" sz="3200" b="1" kern="100" dirty="0" err="1">
                          <a:solidFill>
                            <a:srgbClr val="000000"/>
                          </a:solidFill>
                          <a:effectLst/>
                          <a:latin typeface="Arial" panose="020B0604020202020204" pitchFamily="34" charset="0"/>
                          <a:cs typeface="Arial" panose="020B0604020202020204" pitchFamily="34" charset="0"/>
                        </a:rPr>
                        <a:t>before</a:t>
                      </a:r>
                      <a:r>
                        <a:rPr lang="ro-RO" sz="3200" b="1" kern="100" dirty="0">
                          <a:solidFill>
                            <a:srgbClr val="000000"/>
                          </a:solidFill>
                          <a:effectLst/>
                          <a:latin typeface="Arial" panose="020B0604020202020204" pitchFamily="34" charset="0"/>
                          <a:cs typeface="Arial" panose="020B0604020202020204" pitchFamily="34" charset="0"/>
                        </a:rPr>
                        <a:t> </a:t>
                      </a:r>
                      <a:r>
                        <a:rPr lang="ro-RO" sz="3200" b="1" kern="100" dirty="0" err="1">
                          <a:solidFill>
                            <a:srgbClr val="000000"/>
                          </a:solidFill>
                          <a:effectLst/>
                          <a:latin typeface="Arial" panose="020B0604020202020204" pitchFamily="34" charset="0"/>
                          <a:cs typeface="Arial" panose="020B0604020202020204" pitchFamily="34" charset="0"/>
                        </a:rPr>
                        <a:t>slaughter</a:t>
                      </a:r>
                      <a:r>
                        <a:rPr lang="ro-RO" sz="3200" b="1" kern="100" dirty="0">
                          <a:solidFill>
                            <a:srgbClr val="000000"/>
                          </a:solidFill>
                          <a:effectLst/>
                          <a:latin typeface="Arial" panose="020B0604020202020204" pitchFamily="34" charset="0"/>
                          <a:cs typeface="Arial" panose="020B0604020202020204" pitchFamily="34" charset="0"/>
                        </a:rPr>
                        <a:t> (kg / </a:t>
                      </a:r>
                      <a:r>
                        <a:rPr lang="ro-RO" sz="3200" b="1" kern="100" dirty="0" err="1">
                          <a:solidFill>
                            <a:srgbClr val="000000"/>
                          </a:solidFill>
                          <a:effectLst/>
                          <a:latin typeface="Arial" panose="020B0604020202020204" pitchFamily="34" charset="0"/>
                          <a:cs typeface="Arial" panose="020B0604020202020204" pitchFamily="34" charset="0"/>
                        </a:rPr>
                        <a:t>head</a:t>
                      </a:r>
                      <a:r>
                        <a:rPr lang="ro-RO" sz="3200" b="1" kern="100" dirty="0">
                          <a:solidFill>
                            <a:srgbClr val="000000"/>
                          </a:solidFill>
                          <a:effectLst/>
                          <a:latin typeface="Arial" panose="020B0604020202020204" pitchFamily="34" charset="0"/>
                          <a:cs typeface="Arial" panose="020B0604020202020204" pitchFamily="34" charset="0"/>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err="1">
                          <a:solidFill>
                            <a:srgbClr val="000000"/>
                          </a:solidFill>
                          <a:effectLst/>
                          <a:latin typeface="Arial" panose="020B0604020202020204" pitchFamily="34" charset="0"/>
                          <a:cs typeface="Arial" panose="020B0604020202020204" pitchFamily="34" charset="0"/>
                        </a:rPr>
                        <a:t>Empty</a:t>
                      </a:r>
                      <a:r>
                        <a:rPr lang="ro-RO" sz="3200" b="1" kern="100" dirty="0">
                          <a:solidFill>
                            <a:srgbClr val="000000"/>
                          </a:solidFill>
                          <a:effectLst/>
                          <a:latin typeface="Arial" panose="020B0604020202020204" pitchFamily="34" charset="0"/>
                          <a:cs typeface="Arial" panose="020B0604020202020204" pitchFamily="34" charset="0"/>
                        </a:rPr>
                        <a:t> live </a:t>
                      </a:r>
                      <a:r>
                        <a:rPr lang="ro-RO" sz="3200" b="1" kern="100" dirty="0" err="1">
                          <a:solidFill>
                            <a:srgbClr val="000000"/>
                          </a:solidFill>
                          <a:effectLst/>
                          <a:latin typeface="Arial" panose="020B0604020202020204" pitchFamily="34" charset="0"/>
                          <a:cs typeface="Arial" panose="020B0604020202020204" pitchFamily="34" charset="0"/>
                        </a:rPr>
                        <a:t>weight</a:t>
                      </a:r>
                      <a:r>
                        <a:rPr lang="ro-RO" sz="3200" b="1" kern="100" dirty="0">
                          <a:solidFill>
                            <a:srgbClr val="000000"/>
                          </a:solidFill>
                          <a:effectLst/>
                          <a:latin typeface="Arial" panose="020B0604020202020204" pitchFamily="34" charset="0"/>
                          <a:cs typeface="Arial" panose="020B0604020202020204" pitchFamily="34" charset="0"/>
                        </a:rPr>
                        <a:t> (kg / </a:t>
                      </a:r>
                      <a:r>
                        <a:rPr lang="ro-RO" sz="3200" b="1" kern="100" dirty="0" err="1">
                          <a:solidFill>
                            <a:srgbClr val="000000"/>
                          </a:solidFill>
                          <a:effectLst/>
                          <a:latin typeface="Arial" panose="020B0604020202020204" pitchFamily="34" charset="0"/>
                          <a:cs typeface="Arial" panose="020B0604020202020204" pitchFamily="34" charset="0"/>
                        </a:rPr>
                        <a:t>head</a:t>
                      </a:r>
                      <a:r>
                        <a:rPr lang="ro-RO" sz="3200" b="1" kern="100" dirty="0">
                          <a:solidFill>
                            <a:srgbClr val="000000"/>
                          </a:solidFill>
                          <a:effectLst/>
                          <a:latin typeface="Arial" panose="020B0604020202020204" pitchFamily="34" charset="0"/>
                          <a:cs typeface="Arial" panose="020B0604020202020204" pitchFamily="34" charset="0"/>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err="1">
                          <a:solidFill>
                            <a:srgbClr val="000000"/>
                          </a:solidFill>
                          <a:effectLst/>
                          <a:latin typeface="Arial" panose="020B0604020202020204" pitchFamily="34" charset="0"/>
                          <a:cs typeface="Arial" panose="020B0604020202020204" pitchFamily="34" charset="0"/>
                        </a:rPr>
                        <a:t>Cooled</a:t>
                      </a:r>
                      <a:r>
                        <a:rPr lang="ro-RO" sz="3200" b="1" kern="100" dirty="0">
                          <a:solidFill>
                            <a:srgbClr val="000000"/>
                          </a:solidFill>
                          <a:effectLst/>
                          <a:latin typeface="Arial" panose="020B0604020202020204" pitchFamily="34" charset="0"/>
                          <a:cs typeface="Arial" panose="020B0604020202020204" pitchFamily="34" charset="0"/>
                        </a:rPr>
                        <a:t> </a:t>
                      </a:r>
                      <a:r>
                        <a:rPr lang="ro-RO" sz="3200" b="1" kern="100" dirty="0" err="1">
                          <a:solidFill>
                            <a:srgbClr val="000000"/>
                          </a:solidFill>
                          <a:effectLst/>
                          <a:latin typeface="Arial" panose="020B0604020202020204" pitchFamily="34" charset="0"/>
                          <a:cs typeface="Arial" panose="020B0604020202020204" pitchFamily="34" charset="0"/>
                        </a:rPr>
                        <a:t>carcass</a:t>
                      </a:r>
                      <a:r>
                        <a:rPr lang="ro-RO" sz="3200" b="1" kern="100" dirty="0">
                          <a:solidFill>
                            <a:srgbClr val="000000"/>
                          </a:solidFill>
                          <a:effectLst/>
                          <a:latin typeface="Arial" panose="020B0604020202020204" pitchFamily="34" charset="0"/>
                          <a:cs typeface="Arial" panose="020B0604020202020204" pitchFamily="34" charset="0"/>
                        </a:rPr>
                        <a:t> </a:t>
                      </a:r>
                      <a:r>
                        <a:rPr lang="ro-RO" sz="3200" b="1" kern="100" dirty="0" err="1">
                          <a:solidFill>
                            <a:srgbClr val="000000"/>
                          </a:solidFill>
                          <a:effectLst/>
                          <a:latin typeface="Arial" panose="020B0604020202020204" pitchFamily="34" charset="0"/>
                          <a:cs typeface="Arial" panose="020B0604020202020204" pitchFamily="34" charset="0"/>
                        </a:rPr>
                        <a:t>weight</a:t>
                      </a:r>
                      <a:r>
                        <a:rPr lang="ro-RO" sz="3200" b="1" kern="100" dirty="0">
                          <a:solidFill>
                            <a:srgbClr val="000000"/>
                          </a:solidFill>
                          <a:effectLst/>
                          <a:latin typeface="Arial" panose="020B0604020202020204" pitchFamily="34" charset="0"/>
                          <a:cs typeface="Arial" panose="020B0604020202020204" pitchFamily="34" charset="0"/>
                        </a:rPr>
                        <a:t> (kg / </a:t>
                      </a:r>
                      <a:r>
                        <a:rPr lang="ro-RO" sz="3200" b="1" kern="100" dirty="0" err="1">
                          <a:solidFill>
                            <a:srgbClr val="000000"/>
                          </a:solidFill>
                          <a:effectLst/>
                          <a:latin typeface="Arial" panose="020B0604020202020204" pitchFamily="34" charset="0"/>
                          <a:cs typeface="Arial" panose="020B0604020202020204" pitchFamily="34" charset="0"/>
                        </a:rPr>
                        <a:t>head</a:t>
                      </a:r>
                      <a:r>
                        <a:rPr lang="ro-RO" sz="3200" b="1" kern="100" dirty="0">
                          <a:solidFill>
                            <a:srgbClr val="000000"/>
                          </a:solidFill>
                          <a:effectLst/>
                          <a:latin typeface="Arial" panose="020B0604020202020204" pitchFamily="34" charset="0"/>
                          <a:cs typeface="Arial" panose="020B0604020202020204" pitchFamily="34" charset="0"/>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2">
                  <a:txBody>
                    <a:bodyPr/>
                    <a:lstStyle/>
                    <a:p>
                      <a:pPr algn="ctr">
                        <a:buNone/>
                      </a:pPr>
                      <a:r>
                        <a:rPr lang="ro-RO" sz="3200" b="1" kern="100">
                          <a:solidFill>
                            <a:srgbClr val="000000"/>
                          </a:solidFill>
                          <a:effectLst/>
                          <a:latin typeface="Arial" panose="020B0604020202020204" pitchFamily="34" charset="0"/>
                          <a:cs typeface="Arial" panose="020B0604020202020204" pitchFamily="34" charset="0"/>
                        </a:rPr>
                        <a:t>Slaughter yield %</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extLst>
                  <a:ext uri="{0D108BD9-81ED-4DB2-BD59-A6C34878D82A}">
                    <a16:rowId xmlns:a16="http://schemas.microsoft.com/office/drawing/2014/main" val="3395552658"/>
                  </a:ext>
                </a:extLst>
              </a:tr>
              <a:tr h="1215039">
                <a:tc vMerge="1">
                  <a:txBody>
                    <a:bodyPr/>
                    <a:lstStyle/>
                    <a:p>
                      <a:endParaRPr lang="ro-RO"/>
                    </a:p>
                  </a:txBody>
                  <a:tcPr/>
                </a:tc>
                <a:tc vMerge="1">
                  <a:txBody>
                    <a:bodyPr/>
                    <a:lstStyle/>
                    <a:p>
                      <a:endParaRPr lang="ro-RO"/>
                    </a:p>
                  </a:txBody>
                  <a:tcPr/>
                </a:tc>
                <a:tc vMerge="1">
                  <a:txBody>
                    <a:bodyPr/>
                    <a:lstStyle/>
                    <a:p>
                      <a:endParaRPr lang="ro-RO"/>
                    </a:p>
                  </a:txBody>
                  <a:tcPr/>
                </a:tc>
                <a:tc vMerge="1">
                  <a:txBody>
                    <a:bodyPr/>
                    <a:lstStyle/>
                    <a:p>
                      <a:endParaRPr lang="ro-RO"/>
                    </a:p>
                  </a:txBody>
                  <a:tcPr/>
                </a:tc>
                <a:tc>
                  <a:txBody>
                    <a:bodyPr/>
                    <a:lstStyle/>
                    <a:p>
                      <a:pPr algn="ctr">
                        <a:buNone/>
                      </a:pPr>
                      <a:r>
                        <a:rPr lang="ro-RO" sz="3200" b="1" kern="100" dirty="0" err="1">
                          <a:solidFill>
                            <a:srgbClr val="000000"/>
                          </a:solidFill>
                          <a:effectLst/>
                          <a:latin typeface="Arial" panose="020B0604020202020204" pitchFamily="34" charset="0"/>
                          <a:cs typeface="Arial" panose="020B0604020202020204" pitchFamily="34" charset="0"/>
                        </a:rPr>
                        <a:t>Yield</a:t>
                      </a:r>
                      <a:r>
                        <a:rPr lang="ro-RO" sz="3200" b="1" kern="100" dirty="0">
                          <a:solidFill>
                            <a:srgbClr val="000000"/>
                          </a:solidFill>
                          <a:effectLst/>
                          <a:latin typeface="Arial" panose="020B0604020202020204" pitchFamily="34" charset="0"/>
                          <a:cs typeface="Arial" panose="020B0604020202020204" pitchFamily="34" charset="0"/>
                        </a:rPr>
                        <a:t> 1</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err="1">
                          <a:solidFill>
                            <a:srgbClr val="000000"/>
                          </a:solidFill>
                          <a:effectLst/>
                          <a:latin typeface="Arial" panose="020B0604020202020204" pitchFamily="34" charset="0"/>
                          <a:cs typeface="Arial" panose="020B0604020202020204" pitchFamily="34" charset="0"/>
                        </a:rPr>
                        <a:t>Yield</a:t>
                      </a:r>
                      <a:r>
                        <a:rPr lang="ro-RO" sz="3200" b="1" kern="100" dirty="0">
                          <a:solidFill>
                            <a:srgbClr val="000000"/>
                          </a:solidFill>
                          <a:effectLst/>
                          <a:latin typeface="Arial" panose="020B0604020202020204" pitchFamily="34" charset="0"/>
                          <a:cs typeface="Arial" panose="020B0604020202020204" pitchFamily="34" charset="0"/>
                        </a:rPr>
                        <a:t> 2</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522751657"/>
                  </a:ext>
                </a:extLst>
              </a:tr>
              <a:tr h="1566972">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R</a:t>
                      </a:r>
                      <a:r>
                        <a:rPr lang="en-US" sz="3200" b="1" kern="100" baseline="-25000" dirty="0">
                          <a:solidFill>
                            <a:srgbClr val="000000"/>
                          </a:solidFill>
                          <a:effectLst/>
                          <a:latin typeface="Arial" panose="020B0604020202020204" pitchFamily="34" charset="0"/>
                          <a:cs typeface="Arial" panose="020B0604020202020204" pitchFamily="34" charset="0"/>
                        </a:rPr>
                        <a:t>1 </a:t>
                      </a:r>
                      <a:r>
                        <a:rPr lang="en-US" sz="3200" b="1" kern="100" dirty="0">
                          <a:solidFill>
                            <a:srgbClr val="000000"/>
                          </a:solidFill>
                          <a:effectLst/>
                          <a:latin typeface="Arial" panose="020B0604020202020204" pitchFamily="34" charset="0"/>
                          <a:cs typeface="Arial" panose="020B0604020202020204" pitchFamily="34" charset="0"/>
                        </a:rPr>
                        <a:t>(75% Boer</a:t>
                      </a:r>
                      <a:endParaRPr lang="ro-RO" sz="3200" b="1" kern="100" dirty="0">
                        <a:effectLst/>
                        <a:latin typeface="Arial" panose="020B0604020202020204" pitchFamily="34" charset="0"/>
                        <a:cs typeface="Arial" panose="020B0604020202020204" pitchFamily="34" charset="0"/>
                      </a:endParaRPr>
                    </a:p>
                    <a:p>
                      <a:pPr algn="ctr">
                        <a:buNone/>
                      </a:pPr>
                      <a:r>
                        <a:rPr lang="en-US" sz="3200" b="1" kern="100" dirty="0">
                          <a:solidFill>
                            <a:srgbClr val="000000"/>
                          </a:solidFill>
                          <a:effectLst/>
                          <a:latin typeface="Arial" panose="020B0604020202020204" pitchFamily="34" charset="0"/>
                          <a:cs typeface="Arial" panose="020B0604020202020204" pitchFamily="34" charset="0"/>
                        </a:rPr>
                        <a:t> x 25 % </a:t>
                      </a:r>
                      <a:r>
                        <a:rPr lang="en-US" sz="3200" b="1" kern="100" dirty="0" err="1">
                          <a:solidFill>
                            <a:srgbClr val="000000"/>
                          </a:solidFill>
                          <a:effectLst/>
                          <a:latin typeface="Arial" panose="020B0604020202020204" pitchFamily="34" charset="0"/>
                          <a:cs typeface="Arial" panose="020B0604020202020204" pitchFamily="34" charset="0"/>
                        </a:rPr>
                        <a:t>Carpatina</a:t>
                      </a:r>
                      <a:r>
                        <a:rPr lang="en-US" sz="3200" b="1" kern="100" dirty="0">
                          <a:solidFill>
                            <a:srgbClr val="000000"/>
                          </a:solidFill>
                          <a:effectLst/>
                          <a:latin typeface="Arial" panose="020B0604020202020204" pitchFamily="34" charset="0"/>
                          <a:cs typeface="Arial" panose="020B0604020202020204" pitchFamily="34" charset="0"/>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35,20 ± 1,24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31,55 ± 1,24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17,73 ± 0,54</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50,40 ± 0,01</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56,24 ± 0,03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564294645"/>
                  </a:ext>
                </a:extLst>
              </a:tr>
              <a:tr h="810571">
                <a:tc>
                  <a:txBody>
                    <a:bodyPr/>
                    <a:lstStyle/>
                    <a:p>
                      <a:pPr algn="ctr">
                        <a:buNone/>
                      </a:pPr>
                      <a:r>
                        <a:rPr lang="en-US" sz="3200" b="1" kern="100" dirty="0" err="1">
                          <a:solidFill>
                            <a:srgbClr val="000000"/>
                          </a:solidFill>
                          <a:effectLst/>
                          <a:latin typeface="Arial" panose="020B0604020202020204" pitchFamily="34" charset="0"/>
                          <a:cs typeface="Arial" panose="020B0604020202020204" pitchFamily="34" charset="0"/>
                        </a:rPr>
                        <a:t>Carpatina</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33,30 ± 2,46</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a:solidFill>
                            <a:srgbClr val="000000"/>
                          </a:solidFill>
                          <a:effectLst/>
                          <a:latin typeface="Arial" panose="020B0604020202020204" pitchFamily="34" charset="0"/>
                          <a:cs typeface="Arial" panose="020B0604020202020204" pitchFamily="34" charset="0"/>
                        </a:rPr>
                        <a:t>28,27± 2,26</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14,12 ± 1,47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42,29 ± 2,39</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en-US" sz="3200" b="1" kern="100" dirty="0">
                          <a:solidFill>
                            <a:srgbClr val="000000"/>
                          </a:solidFill>
                          <a:effectLst/>
                          <a:latin typeface="Arial" panose="020B0604020202020204" pitchFamily="34" charset="0"/>
                          <a:cs typeface="Arial" panose="020B0604020202020204" pitchFamily="34" charset="0"/>
                        </a:rPr>
                        <a:t>49,77 ± 1,22</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569869020"/>
                  </a:ext>
                </a:extLst>
              </a:tr>
            </a:tbl>
          </a:graphicData>
        </a:graphic>
      </p:graphicFrame>
      <p:sp>
        <p:nvSpPr>
          <p:cNvPr id="31" name="TextBox 30">
            <a:extLst>
              <a:ext uri="{FF2B5EF4-FFF2-40B4-BE49-F238E27FC236}">
                <a16:creationId xmlns:a16="http://schemas.microsoft.com/office/drawing/2014/main" id="{EB22FBE1-16D8-AC08-EB5F-7267BAF0DBF2}"/>
              </a:ext>
            </a:extLst>
          </p:cNvPr>
          <p:cNvSpPr txBox="1"/>
          <p:nvPr/>
        </p:nvSpPr>
        <p:spPr>
          <a:xfrm>
            <a:off x="17397390" y="26059873"/>
            <a:ext cx="13635155" cy="1077218"/>
          </a:xfrm>
          <a:prstGeom prst="rect">
            <a:avLst/>
          </a:prstGeom>
          <a:noFill/>
        </p:spPr>
        <p:txBody>
          <a:bodyPr wrap="square">
            <a:spAutoFit/>
          </a:bodyPr>
          <a:lstStyle/>
          <a:p>
            <a:pPr algn="ctr">
              <a:buNone/>
            </a:pPr>
            <a:r>
              <a:rPr lang="ro-RO" sz="3200" b="1" dirty="0">
                <a:solidFill>
                  <a:srgbClr val="000000"/>
                </a:solidFill>
                <a:effectLst/>
                <a:latin typeface="Arial" panose="020B0604020202020204" pitchFamily="34" charset="0"/>
                <a:ea typeface="Times New Roman" panose="02020603050405020304" pitchFamily="18" charset="0"/>
              </a:rPr>
              <a:t>The </a:t>
            </a:r>
            <a:r>
              <a:rPr lang="ro-RO" sz="3200" b="1" dirty="0" err="1">
                <a:solidFill>
                  <a:srgbClr val="000000"/>
                </a:solidFill>
                <a:effectLst/>
                <a:latin typeface="Arial" panose="020B0604020202020204" pitchFamily="34" charset="0"/>
                <a:ea typeface="Times New Roman" panose="02020603050405020304" pitchFamily="18" charset="0"/>
              </a:rPr>
              <a:t>tissue</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structure</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carcass</a:t>
            </a:r>
            <a:r>
              <a:rPr lang="ro-RO" sz="3200" b="1" dirty="0">
                <a:solidFill>
                  <a:srgbClr val="000000"/>
                </a:solidFill>
                <a:effectLst/>
                <a:latin typeface="Arial" panose="020B0604020202020204" pitchFamily="34" charset="0"/>
                <a:ea typeface="Times New Roman" panose="02020603050405020304" pitchFamily="18" charset="0"/>
              </a:rPr>
              <a:t> in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R</a:t>
            </a:r>
            <a:r>
              <a:rPr lang="ro-RO" sz="3200" b="1" baseline="-25000" dirty="0">
                <a:solidFill>
                  <a:srgbClr val="000000"/>
                </a:solidFill>
                <a:effectLst/>
                <a:latin typeface="Arial" panose="020B0604020202020204" pitchFamily="34" charset="0"/>
                <a:ea typeface="Times New Roman" panose="02020603050405020304" pitchFamily="18" charset="0"/>
              </a:rPr>
              <a:t>1</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compared</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with</a:t>
            </a:r>
            <a:r>
              <a:rPr lang="ro-RO" sz="3200" b="1" dirty="0">
                <a:solidFill>
                  <a:srgbClr val="000000"/>
                </a:solidFill>
                <a:effectLst/>
                <a:latin typeface="Arial" panose="020B0604020202020204" pitchFamily="34" charset="0"/>
                <a:ea typeface="Times New Roman" panose="02020603050405020304" pitchFamily="18" charset="0"/>
              </a:rPr>
              <a:t> </a:t>
            </a:r>
            <a:r>
              <a:rPr lang="ro-RO" sz="3200" b="1" dirty="0" err="1">
                <a:solidFill>
                  <a:srgbClr val="000000"/>
                </a:solidFill>
                <a:effectLst/>
                <a:latin typeface="Arial" panose="020B0604020202020204" pitchFamily="34" charset="0"/>
                <a:ea typeface="Times New Roman" panose="02020603050405020304" pitchFamily="18" charset="0"/>
              </a:rPr>
              <a:t>contemporaries</a:t>
            </a:r>
            <a:r>
              <a:rPr lang="ro-RO" sz="3200" b="1" dirty="0">
                <a:solidFill>
                  <a:srgbClr val="000000"/>
                </a:solidFill>
                <a:effectLst/>
                <a:latin typeface="Arial" panose="020B0604020202020204" pitchFamily="34" charset="0"/>
                <a:ea typeface="Times New Roman" panose="02020603050405020304" pitchFamily="18" charset="0"/>
              </a:rPr>
              <a:t> of </a:t>
            </a:r>
            <a:r>
              <a:rPr lang="ro-RO" sz="3200" b="1" dirty="0" err="1">
                <a:solidFill>
                  <a:srgbClr val="000000"/>
                </a:solidFill>
                <a:effectLst/>
                <a:latin typeface="Arial" panose="020B0604020202020204" pitchFamily="34" charset="0"/>
                <a:ea typeface="Times New Roman" panose="02020603050405020304" pitchFamily="18" charset="0"/>
              </a:rPr>
              <a:t>the</a:t>
            </a:r>
            <a:r>
              <a:rPr lang="ro-RO" sz="3200" b="1" dirty="0">
                <a:solidFill>
                  <a:srgbClr val="000000"/>
                </a:solidFill>
                <a:effectLst/>
                <a:latin typeface="Arial" panose="020B0604020202020204" pitchFamily="34" charset="0"/>
                <a:ea typeface="Times New Roman" panose="02020603050405020304" pitchFamily="18" charset="0"/>
              </a:rPr>
              <a:t> Carpatina </a:t>
            </a:r>
            <a:r>
              <a:rPr lang="ro-RO" sz="3200" b="1" dirty="0" err="1">
                <a:solidFill>
                  <a:srgbClr val="000000"/>
                </a:solidFill>
                <a:effectLst/>
                <a:latin typeface="Arial" panose="020B0604020202020204" pitchFamily="34" charset="0"/>
                <a:ea typeface="Times New Roman" panose="02020603050405020304" pitchFamily="18" charset="0"/>
              </a:rPr>
              <a:t>breed</a:t>
            </a:r>
            <a:endParaRPr lang="ro-RO" sz="3200" b="1" dirty="0">
              <a:effectLst/>
              <a:latin typeface="Times New Roman" panose="02020603050405020304" pitchFamily="18" charset="0"/>
              <a:ea typeface="Times New Roman" panose="02020603050405020304" pitchFamily="18" charset="0"/>
            </a:endParaRPr>
          </a:p>
        </p:txBody>
      </p:sp>
      <p:graphicFrame>
        <p:nvGraphicFramePr>
          <p:cNvPr id="33" name="Table 32">
            <a:extLst>
              <a:ext uri="{FF2B5EF4-FFF2-40B4-BE49-F238E27FC236}">
                <a16:creationId xmlns:a16="http://schemas.microsoft.com/office/drawing/2014/main" id="{2E7DC51B-B5F6-4DAE-9CA0-F3372F24D450}"/>
              </a:ext>
            </a:extLst>
          </p:cNvPr>
          <p:cNvGraphicFramePr>
            <a:graphicFrameLocks noGrp="1"/>
          </p:cNvGraphicFramePr>
          <p:nvPr>
            <p:extLst>
              <p:ext uri="{D42A27DB-BD31-4B8C-83A1-F6EECF244321}">
                <p14:modId xmlns:p14="http://schemas.microsoft.com/office/powerpoint/2010/main" val="687503695"/>
              </p:ext>
            </p:extLst>
          </p:nvPr>
        </p:nvGraphicFramePr>
        <p:xfrm>
          <a:off x="17220023" y="27301080"/>
          <a:ext cx="13989892" cy="4856991"/>
        </p:xfrm>
        <a:graphic>
          <a:graphicData uri="http://schemas.openxmlformats.org/drawingml/2006/table">
            <a:tbl>
              <a:tblPr>
                <a:tableStyleId>{3C2FFA5D-87B4-456A-9821-1D502468CF0F}</a:tableStyleId>
              </a:tblPr>
              <a:tblGrid>
                <a:gridCol w="2519913">
                  <a:extLst>
                    <a:ext uri="{9D8B030D-6E8A-4147-A177-3AD203B41FA5}">
                      <a16:colId xmlns:a16="http://schemas.microsoft.com/office/drawing/2014/main" val="3639353547"/>
                    </a:ext>
                  </a:extLst>
                </a:gridCol>
                <a:gridCol w="1480674">
                  <a:extLst>
                    <a:ext uri="{9D8B030D-6E8A-4147-A177-3AD203B41FA5}">
                      <a16:colId xmlns:a16="http://schemas.microsoft.com/office/drawing/2014/main" val="115989817"/>
                    </a:ext>
                  </a:extLst>
                </a:gridCol>
                <a:gridCol w="1390021">
                  <a:extLst>
                    <a:ext uri="{9D8B030D-6E8A-4147-A177-3AD203B41FA5}">
                      <a16:colId xmlns:a16="http://schemas.microsoft.com/office/drawing/2014/main" val="3397290654"/>
                    </a:ext>
                  </a:extLst>
                </a:gridCol>
                <a:gridCol w="1299366">
                  <a:extLst>
                    <a:ext uri="{9D8B030D-6E8A-4147-A177-3AD203B41FA5}">
                      <a16:colId xmlns:a16="http://schemas.microsoft.com/office/drawing/2014/main" val="840956993"/>
                    </a:ext>
                  </a:extLst>
                </a:gridCol>
                <a:gridCol w="1118059">
                  <a:extLst>
                    <a:ext uri="{9D8B030D-6E8A-4147-A177-3AD203B41FA5}">
                      <a16:colId xmlns:a16="http://schemas.microsoft.com/office/drawing/2014/main" val="891693045"/>
                    </a:ext>
                  </a:extLst>
                </a:gridCol>
                <a:gridCol w="2115248">
                  <a:extLst>
                    <a:ext uri="{9D8B030D-6E8A-4147-A177-3AD203B41FA5}">
                      <a16:colId xmlns:a16="http://schemas.microsoft.com/office/drawing/2014/main" val="797197824"/>
                    </a:ext>
                  </a:extLst>
                </a:gridCol>
                <a:gridCol w="1873506">
                  <a:extLst>
                    <a:ext uri="{9D8B030D-6E8A-4147-A177-3AD203B41FA5}">
                      <a16:colId xmlns:a16="http://schemas.microsoft.com/office/drawing/2014/main" val="1388029282"/>
                    </a:ext>
                  </a:extLst>
                </a:gridCol>
                <a:gridCol w="2193105">
                  <a:extLst>
                    <a:ext uri="{9D8B030D-6E8A-4147-A177-3AD203B41FA5}">
                      <a16:colId xmlns:a16="http://schemas.microsoft.com/office/drawing/2014/main" val="3886845415"/>
                    </a:ext>
                  </a:extLst>
                </a:gridCol>
              </a:tblGrid>
              <a:tr h="1391734">
                <a:tc rowSpan="2">
                  <a:txBody>
                    <a:bodyPr/>
                    <a:lstStyle/>
                    <a:p>
                      <a:pPr algn="ctr">
                        <a:buNone/>
                      </a:pPr>
                      <a:r>
                        <a:rPr lang="ro-RO" sz="3200" b="1" kern="100" dirty="0" err="1">
                          <a:solidFill>
                            <a:srgbClr val="000000"/>
                          </a:solidFill>
                          <a:effectLst/>
                        </a:rPr>
                        <a:t>Genotype</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gridSpan="4">
                  <a:txBody>
                    <a:bodyPr/>
                    <a:lstStyle/>
                    <a:p>
                      <a:pPr algn="ctr">
                        <a:buNone/>
                      </a:pPr>
                      <a:r>
                        <a:rPr lang="ro-RO" sz="3200" b="1" kern="100" dirty="0" err="1">
                          <a:solidFill>
                            <a:srgbClr val="000000"/>
                          </a:solidFill>
                          <a:effectLst/>
                        </a:rPr>
                        <a:t>Carcass</a:t>
                      </a:r>
                      <a:r>
                        <a:rPr lang="ro-RO" sz="3200" b="1" kern="100" dirty="0">
                          <a:solidFill>
                            <a:srgbClr val="000000"/>
                          </a:solidFill>
                          <a:effectLst/>
                        </a:rPr>
                        <a:t> </a:t>
                      </a:r>
                      <a:r>
                        <a:rPr lang="ro-RO" sz="3200" b="1" kern="100" dirty="0" err="1">
                          <a:solidFill>
                            <a:srgbClr val="000000"/>
                          </a:solidFill>
                          <a:effectLst/>
                        </a:rPr>
                        <a:t>weight</a:t>
                      </a:r>
                      <a:r>
                        <a:rPr lang="ro-RO" sz="3200" b="1" kern="100" dirty="0">
                          <a:solidFill>
                            <a:srgbClr val="000000"/>
                          </a:solidFill>
                          <a:effectLst/>
                        </a:rPr>
                        <a:t> of </a:t>
                      </a:r>
                      <a:r>
                        <a:rPr lang="ro-RO" sz="3200" b="1" kern="100" dirty="0" err="1">
                          <a:solidFill>
                            <a:srgbClr val="000000"/>
                          </a:solidFill>
                          <a:effectLst/>
                        </a:rPr>
                        <a:t>which</a:t>
                      </a:r>
                      <a:r>
                        <a:rPr lang="ro-RO" sz="3200" b="1" kern="100" dirty="0">
                          <a:solidFill>
                            <a:srgbClr val="000000"/>
                          </a:solidFill>
                          <a:effectLst/>
                        </a:rPr>
                        <a:t> (%)</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hMerge="1">
                  <a:txBody>
                    <a:bodyPr/>
                    <a:lstStyle/>
                    <a:p>
                      <a:endParaRPr lang="ro-RO"/>
                    </a:p>
                  </a:txBody>
                  <a:tcPr/>
                </a:tc>
                <a:tc hMerge="1">
                  <a:txBody>
                    <a:bodyPr/>
                    <a:lstStyle/>
                    <a:p>
                      <a:endParaRPr lang="ro-RO"/>
                    </a:p>
                  </a:txBody>
                  <a:tcPr/>
                </a:tc>
                <a:tc gridSpan="3">
                  <a:txBody>
                    <a:bodyPr/>
                    <a:lstStyle/>
                    <a:p>
                      <a:pPr algn="ctr">
                        <a:buNone/>
                      </a:pPr>
                      <a:r>
                        <a:rPr lang="ro-RO" sz="3200" b="1" kern="100" dirty="0" err="1">
                          <a:solidFill>
                            <a:srgbClr val="000000"/>
                          </a:solidFill>
                          <a:effectLst/>
                        </a:rPr>
                        <a:t>Differences</a:t>
                      </a:r>
                      <a:r>
                        <a:rPr lang="ro-RO" sz="3200" b="1" kern="100" dirty="0">
                          <a:solidFill>
                            <a:srgbClr val="000000"/>
                          </a:solidFill>
                          <a:effectLst/>
                        </a:rPr>
                        <a:t> </a:t>
                      </a:r>
                      <a:r>
                        <a:rPr lang="ro-RO" sz="3200" b="1" kern="100" dirty="0" err="1">
                          <a:solidFill>
                            <a:srgbClr val="000000"/>
                          </a:solidFill>
                          <a:effectLst/>
                        </a:rPr>
                        <a:t>between</a:t>
                      </a:r>
                      <a:r>
                        <a:rPr lang="ro-RO" sz="3200" b="1" kern="100" dirty="0">
                          <a:solidFill>
                            <a:srgbClr val="000000"/>
                          </a:solidFill>
                          <a:effectLst/>
                        </a:rPr>
                        <a:t> </a:t>
                      </a:r>
                      <a:r>
                        <a:rPr lang="ro-RO" sz="3200" b="1" kern="100" dirty="0" err="1">
                          <a:solidFill>
                            <a:srgbClr val="000000"/>
                          </a:solidFill>
                          <a:effectLst/>
                        </a:rPr>
                        <a:t>genotypes</a:t>
                      </a:r>
                      <a:endParaRPr lang="ro-RO" sz="3200" b="1" kern="100" dirty="0">
                        <a:effectLst/>
                      </a:endParaRPr>
                    </a:p>
                    <a:p>
                      <a:pPr algn="ctr">
                        <a:buNone/>
                      </a:pPr>
                      <a:r>
                        <a:rPr lang="ro-RO" sz="3200" b="1" kern="100" dirty="0">
                          <a:solidFill>
                            <a:srgbClr val="000000"/>
                          </a:solidFill>
                          <a:effectLst/>
                        </a:rPr>
                        <a:t>(</a:t>
                      </a:r>
                      <a:r>
                        <a:rPr lang="ro-RO" sz="3200" b="1" kern="100" dirty="0" err="1">
                          <a:solidFill>
                            <a:srgbClr val="000000"/>
                          </a:solidFill>
                          <a:effectLst/>
                        </a:rPr>
                        <a:t>percentage</a:t>
                      </a:r>
                      <a:r>
                        <a:rPr lang="ro-RO" sz="3200" b="1" kern="100" dirty="0">
                          <a:solidFill>
                            <a:srgbClr val="000000"/>
                          </a:solidFill>
                          <a:effectLst/>
                        </a:rPr>
                        <a:t> </a:t>
                      </a:r>
                      <a:r>
                        <a:rPr lang="ro-RO" sz="3200" b="1" kern="100" dirty="0" err="1">
                          <a:solidFill>
                            <a:srgbClr val="000000"/>
                          </a:solidFill>
                          <a:effectLst/>
                        </a:rPr>
                        <a:t>points</a:t>
                      </a:r>
                      <a:r>
                        <a:rPr lang="ro-RO" sz="3200" b="1" kern="100" dirty="0">
                          <a:solidFill>
                            <a:srgbClr val="000000"/>
                          </a:solidFill>
                          <a:effectLst/>
                        </a:rPr>
                        <a: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1742628204"/>
                  </a:ext>
                </a:extLst>
              </a:tr>
              <a:tr h="547371">
                <a:tc vMerge="1">
                  <a:txBody>
                    <a:bodyPr/>
                    <a:lstStyle/>
                    <a:p>
                      <a:endParaRPr lang="ro-RO"/>
                    </a:p>
                  </a:txBody>
                  <a:tcPr/>
                </a:tc>
                <a:tc>
                  <a:txBody>
                    <a:bodyPr/>
                    <a:lstStyle/>
                    <a:p>
                      <a:pPr algn="ctr">
                        <a:buNone/>
                      </a:pPr>
                      <a:r>
                        <a:rPr lang="ro-RO" sz="3200" b="1" kern="100" dirty="0">
                          <a:solidFill>
                            <a:srgbClr val="000000"/>
                          </a:solidFill>
                          <a:effectLst/>
                        </a:rPr>
                        <a:t>Total</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muscle</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bones</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fat</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muscle</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bones</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fat</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963971183"/>
                  </a:ext>
                </a:extLst>
              </a:tr>
              <a:tr h="1504959">
                <a:tc>
                  <a:txBody>
                    <a:bodyPr/>
                    <a:lstStyle/>
                    <a:p>
                      <a:pPr algn="ctr">
                        <a:buNone/>
                      </a:pPr>
                      <a:r>
                        <a:rPr lang="ro-RO" sz="3200" b="1" kern="100">
                          <a:solidFill>
                            <a:srgbClr val="000000"/>
                          </a:solidFill>
                          <a:effectLst/>
                        </a:rPr>
                        <a:t>R</a:t>
                      </a:r>
                      <a:r>
                        <a:rPr lang="ro-RO" sz="3200" b="1" kern="100" baseline="-25000">
                          <a:solidFill>
                            <a:srgbClr val="000000"/>
                          </a:solidFill>
                          <a:effectLst/>
                        </a:rPr>
                        <a:t>1 </a:t>
                      </a:r>
                      <a:r>
                        <a:rPr lang="ro-RO" sz="3200" b="1" kern="100">
                          <a:solidFill>
                            <a:srgbClr val="000000"/>
                          </a:solidFill>
                          <a:effectLst/>
                        </a:rPr>
                        <a:t>(75% Boer</a:t>
                      </a:r>
                      <a:endParaRPr lang="ro-RO" sz="3200" b="1" kern="100">
                        <a:effectLst/>
                      </a:endParaRPr>
                    </a:p>
                    <a:p>
                      <a:pPr algn="ctr">
                        <a:buNone/>
                      </a:pPr>
                      <a:r>
                        <a:rPr lang="ro-RO" sz="3200" b="1" kern="100">
                          <a:solidFill>
                            <a:srgbClr val="000000"/>
                          </a:solidFill>
                          <a:effectLst/>
                        </a:rPr>
                        <a:t> x 25% 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100</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62,80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24,23</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12,97</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dirty="0">
                          <a:solidFill>
                            <a:srgbClr val="000000"/>
                          </a:solidFill>
                          <a:effectLst/>
                        </a:rPr>
                        <a:t>+ 2,75</a:t>
                      </a:r>
                      <a:endParaRPr lang="ro-RO" sz="3200" b="1" kern="100" dirty="0">
                        <a:effectLst/>
                      </a:endParaRPr>
                    </a:p>
                    <a:p>
                      <a:pPr algn="ctr">
                        <a:buNone/>
                      </a:pPr>
                      <a:r>
                        <a:rPr lang="ro-RO" sz="3200" b="1" kern="100" dirty="0">
                          <a:solidFill>
                            <a:srgbClr val="000000"/>
                          </a:solidFill>
                          <a:effectLst/>
                        </a:rPr>
                        <a:t>P &lt; 0.05</a:t>
                      </a:r>
                      <a:endParaRPr lang="ro-RO" sz="3200" b="1" kern="100" dirty="0">
                        <a:effectLst/>
                      </a:endParaRPr>
                    </a:p>
                    <a:p>
                      <a:pPr algn="ctr">
                        <a:buNone/>
                      </a:pPr>
                      <a:r>
                        <a:rPr lang="ro-RO" sz="3200" b="1" kern="100" dirty="0" err="1">
                          <a:solidFill>
                            <a:srgbClr val="000000"/>
                          </a:solidFill>
                          <a:effectLst/>
                        </a:rPr>
                        <a:t>significant</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a:solidFill>
                            <a:srgbClr val="000000"/>
                          </a:solidFill>
                          <a:effectLst/>
                        </a:rPr>
                        <a:t>- 3,11</a:t>
                      </a:r>
                      <a:endParaRPr lang="ro-RO" sz="3200" b="1" kern="100">
                        <a:effectLst/>
                      </a:endParaRPr>
                    </a:p>
                    <a:p>
                      <a:pPr algn="ctr">
                        <a:buNone/>
                      </a:pPr>
                      <a:r>
                        <a:rPr lang="ro-RO" sz="3200" b="1" kern="100">
                          <a:solidFill>
                            <a:srgbClr val="000000"/>
                          </a:solidFill>
                          <a:effectLst/>
                        </a:rPr>
                        <a:t>P &lt; 0.05</a:t>
                      </a:r>
                      <a:endParaRPr lang="ro-RO" sz="3200" b="1" kern="100">
                        <a:effectLst/>
                      </a:endParaRPr>
                    </a:p>
                    <a:p>
                      <a:pPr algn="ctr">
                        <a:buNone/>
                      </a:pPr>
                      <a:r>
                        <a:rPr lang="ro-RO" sz="3200" b="1" kern="100">
                          <a:solidFill>
                            <a:srgbClr val="000000"/>
                          </a:solidFill>
                          <a:effectLst/>
                        </a:rPr>
                        <a:t>significant</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rowSpan="2">
                  <a:txBody>
                    <a:bodyPr/>
                    <a:lstStyle/>
                    <a:p>
                      <a:pPr algn="ctr">
                        <a:buNone/>
                      </a:pPr>
                      <a:r>
                        <a:rPr lang="ro-RO" sz="3200" b="1" kern="100">
                          <a:solidFill>
                            <a:srgbClr val="000000"/>
                          </a:solidFill>
                          <a:effectLst/>
                        </a:rPr>
                        <a:t>+ 0,37</a:t>
                      </a:r>
                      <a:endParaRPr lang="ro-RO" sz="3200" b="1" kern="100">
                        <a:effectLst/>
                      </a:endParaRPr>
                    </a:p>
                    <a:p>
                      <a:pPr algn="ctr">
                        <a:buNone/>
                      </a:pPr>
                      <a:r>
                        <a:rPr lang="ro-RO" sz="3200" b="1" kern="100">
                          <a:solidFill>
                            <a:srgbClr val="000000"/>
                          </a:solidFill>
                          <a:effectLst/>
                        </a:rPr>
                        <a:t>P&gt;0.05</a:t>
                      </a:r>
                      <a:endParaRPr lang="ro-RO" sz="3200" b="1" kern="100">
                        <a:effectLst/>
                      </a:endParaRPr>
                    </a:p>
                    <a:p>
                      <a:pPr algn="ctr">
                        <a:buNone/>
                      </a:pPr>
                      <a:r>
                        <a:rPr lang="ro-RO" sz="3200" b="1" kern="100">
                          <a:solidFill>
                            <a:srgbClr val="000000"/>
                          </a:solidFill>
                          <a:effectLst/>
                        </a:rPr>
                        <a:t>insignificant</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2905683525"/>
                  </a:ext>
                </a:extLst>
              </a:tr>
              <a:tr h="1374837">
                <a:tc>
                  <a:txBody>
                    <a:bodyPr/>
                    <a:lstStyle/>
                    <a:p>
                      <a:pPr algn="ctr">
                        <a:buNone/>
                      </a:pPr>
                      <a:r>
                        <a:rPr lang="ro-RO" sz="3200" b="1" kern="100">
                          <a:solidFill>
                            <a:srgbClr val="000000"/>
                          </a:solidFill>
                          <a:effectLst/>
                        </a:rPr>
                        <a:t>Carpatina</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100</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60,05</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a:solidFill>
                            <a:srgbClr val="000000"/>
                          </a:solidFill>
                          <a:effectLst/>
                        </a:rPr>
                        <a:t>27,34</a:t>
                      </a:r>
                      <a:endParaRPr lang="ro-RO" sz="3200" b="1" kern="10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ctr">
                        <a:buNone/>
                      </a:pPr>
                      <a:r>
                        <a:rPr lang="ro-RO" sz="3200" b="1" kern="100" dirty="0">
                          <a:solidFill>
                            <a:srgbClr val="000000"/>
                          </a:solidFill>
                          <a:effectLst/>
                        </a:rPr>
                        <a:t>12,60</a:t>
                      </a:r>
                      <a:endParaRPr lang="ro-RO" sz="3200" b="1" kern="100" dirty="0">
                        <a:effectLst/>
                        <a:latin typeface="Arial" panose="020B0604020202020204" pitchFamily="34" charset="0"/>
                        <a:ea typeface="NSimSun" panose="02010609030101010101" pitchFamily="49" charset="-122"/>
                        <a:cs typeface="Arial" panose="020B0604020202020204" pitchFamily="34" charset="0"/>
                      </a:endParaRPr>
                    </a:p>
                  </a:txBody>
                  <a:tcPr marL="34925" marR="34925" marT="34925" marB="349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vMerge="1">
                  <a:txBody>
                    <a:bodyPr/>
                    <a:lstStyle/>
                    <a:p>
                      <a:endParaRPr lang="ro-RO"/>
                    </a:p>
                  </a:txBody>
                  <a:tcPr/>
                </a:tc>
                <a:tc vMerge="1">
                  <a:txBody>
                    <a:bodyPr/>
                    <a:lstStyle/>
                    <a:p>
                      <a:endParaRPr lang="ro-RO"/>
                    </a:p>
                  </a:txBody>
                  <a:tcPr/>
                </a:tc>
                <a:tc vMerge="1">
                  <a:txBody>
                    <a:bodyPr/>
                    <a:lstStyle/>
                    <a:p>
                      <a:endParaRPr lang="ro-RO"/>
                    </a:p>
                  </a:txBody>
                  <a:tcPr/>
                </a:tc>
                <a:extLst>
                  <a:ext uri="{0D108BD9-81ED-4DB2-BD59-A6C34878D82A}">
                    <a16:rowId xmlns:a16="http://schemas.microsoft.com/office/drawing/2014/main" val="4097921189"/>
                  </a:ext>
                </a:extLst>
              </a:tr>
            </a:tbl>
          </a:graphicData>
        </a:graphic>
      </p:graphicFrame>
      <p:sp>
        <p:nvSpPr>
          <p:cNvPr id="35" name="TextBox 34">
            <a:extLst>
              <a:ext uri="{FF2B5EF4-FFF2-40B4-BE49-F238E27FC236}">
                <a16:creationId xmlns:a16="http://schemas.microsoft.com/office/drawing/2014/main" id="{E88371CF-DDC4-B74E-491A-699A6469CA82}"/>
              </a:ext>
            </a:extLst>
          </p:cNvPr>
          <p:cNvSpPr txBox="1"/>
          <p:nvPr/>
        </p:nvSpPr>
        <p:spPr>
          <a:xfrm>
            <a:off x="2069432" y="24813780"/>
            <a:ext cx="14453630" cy="1569660"/>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The body </a:t>
            </a:r>
            <a:r>
              <a:rPr lang="ro-RO" sz="3200" dirty="0" err="1">
                <a:latin typeface="Arial" panose="020B0604020202020204" pitchFamily="34" charset="0"/>
                <a:cs typeface="Arial" panose="020B0604020202020204" pitchFamily="34" charset="0"/>
              </a:rPr>
              <a:t>weight</a:t>
            </a:r>
            <a:r>
              <a:rPr lang="ro-RO" sz="3200" dirty="0">
                <a:latin typeface="Arial" panose="020B0604020202020204" pitchFamily="34" charset="0"/>
                <a:cs typeface="Arial" panose="020B0604020202020204" pitchFamily="34" charset="0"/>
              </a:rPr>
              <a:t> of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young</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bucks</a:t>
            </a:r>
            <a:r>
              <a:rPr lang="ro-RO" sz="3200" dirty="0">
                <a:latin typeface="Arial" panose="020B0604020202020204" pitchFamily="34" charset="0"/>
                <a:cs typeface="Arial" panose="020B0604020202020204" pitchFamily="34" charset="0"/>
              </a:rPr>
              <a:t>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beginning</a:t>
            </a:r>
            <a:r>
              <a:rPr lang="ro-RO" sz="3200" dirty="0">
                <a:latin typeface="Arial" panose="020B0604020202020204" pitchFamily="34" charset="0"/>
                <a:cs typeface="Arial" panose="020B0604020202020204" pitchFamily="34" charset="0"/>
              </a:rPr>
              <a:t> of </a:t>
            </a:r>
            <a:r>
              <a:rPr lang="ro-RO" sz="3200" dirty="0" err="1">
                <a:latin typeface="Arial" panose="020B0604020202020204" pitchFamily="34" charset="0"/>
                <a:cs typeface="Arial" panose="020B0604020202020204" pitchFamily="34" charset="0"/>
              </a:rPr>
              <a:t>fattening</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was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between</a:t>
            </a:r>
            <a:r>
              <a:rPr lang="ro-RO" sz="3200" dirty="0">
                <a:latin typeface="Arial" panose="020B0604020202020204" pitchFamily="34" charset="0"/>
                <a:cs typeface="Arial" panose="020B0604020202020204" pitchFamily="34" charset="0"/>
              </a:rPr>
              <a:t> 16.06 kg/</a:t>
            </a:r>
            <a:r>
              <a:rPr lang="ro-RO" sz="3200" dirty="0" err="1">
                <a:latin typeface="Arial" panose="020B0604020202020204" pitchFamily="34" charset="0"/>
                <a:cs typeface="Arial" panose="020B0604020202020204" pitchFamily="34" charset="0"/>
              </a:rPr>
              <a:t>head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and</a:t>
            </a:r>
            <a:r>
              <a:rPr lang="ro-RO" sz="3200" dirty="0">
                <a:latin typeface="Arial" panose="020B0604020202020204" pitchFamily="34" charset="0"/>
                <a:cs typeface="Arial" panose="020B0604020202020204" pitchFamily="34" charset="0"/>
              </a:rPr>
              <a:t> 18.41 kg/</a:t>
            </a:r>
            <a:r>
              <a:rPr lang="ro-RO" sz="3200" dirty="0" err="1">
                <a:latin typeface="Arial" panose="020B0604020202020204" pitchFamily="34" charset="0"/>
                <a:cs typeface="Arial" panose="020B0604020202020204" pitchFamily="34" charset="0"/>
              </a:rPr>
              <a:t>head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and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final body </a:t>
            </a:r>
            <a:r>
              <a:rPr lang="ro-RO" sz="3200" dirty="0" err="1">
                <a:latin typeface="Arial" panose="020B0604020202020204" pitchFamily="34" charset="0"/>
                <a:cs typeface="Arial" panose="020B0604020202020204" pitchFamily="34" charset="0"/>
              </a:rPr>
              <a:t>weight</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was</a:t>
            </a:r>
            <a:r>
              <a:rPr lang="ro-RO" sz="3200" dirty="0">
                <a:latin typeface="Arial" panose="020B0604020202020204" pitchFamily="34" charset="0"/>
                <a:cs typeface="Arial" panose="020B0604020202020204" pitchFamily="34" charset="0"/>
              </a:rPr>
              <a:t> 28.87 – 35.68 kg</a:t>
            </a:r>
          </a:p>
        </p:txBody>
      </p:sp>
      <p:sp>
        <p:nvSpPr>
          <p:cNvPr id="37" name="TextBox 36">
            <a:extLst>
              <a:ext uri="{FF2B5EF4-FFF2-40B4-BE49-F238E27FC236}">
                <a16:creationId xmlns:a16="http://schemas.microsoft.com/office/drawing/2014/main" id="{55602AC7-5445-23C6-A36D-B2409C842DAB}"/>
              </a:ext>
            </a:extLst>
          </p:cNvPr>
          <p:cNvSpPr txBox="1"/>
          <p:nvPr/>
        </p:nvSpPr>
        <p:spPr>
          <a:xfrm>
            <a:off x="17368747" y="23680381"/>
            <a:ext cx="13989893" cy="2554545"/>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The </a:t>
            </a:r>
            <a:r>
              <a:rPr lang="ro-RO" sz="3200" dirty="0" err="1">
                <a:latin typeface="Arial" panose="020B0604020202020204" pitchFamily="34" charset="0"/>
                <a:cs typeface="Arial" panose="020B0604020202020204" pitchFamily="34" charset="0"/>
              </a:rPr>
              <a:t>hybrids</a:t>
            </a:r>
            <a:r>
              <a:rPr lang="ro-RO" sz="3200" dirty="0">
                <a:latin typeface="Arial" panose="020B0604020202020204" pitchFamily="34" charset="0"/>
                <a:cs typeface="Arial" panose="020B0604020202020204" pitchFamily="34" charset="0"/>
              </a:rPr>
              <a:t> R</a:t>
            </a:r>
            <a:r>
              <a:rPr lang="ro-RO" sz="3200" baseline="-25000" dirty="0">
                <a:latin typeface="Arial" panose="020B0604020202020204" pitchFamily="34" charset="0"/>
                <a:cs typeface="Arial" panose="020B0604020202020204" pitchFamily="34" charset="0"/>
              </a:rPr>
              <a:t>1</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they</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had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compactness</a:t>
            </a:r>
            <a:r>
              <a:rPr lang="ro-RO" sz="3200" dirty="0">
                <a:latin typeface="Arial" panose="020B0604020202020204" pitchFamily="34" charset="0"/>
                <a:cs typeface="Arial" panose="020B0604020202020204" pitchFamily="34" charset="0"/>
              </a:rPr>
              <a:t> index of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gigot</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higher</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by</a:t>
            </a:r>
            <a:r>
              <a:rPr lang="ro-RO" sz="3200" dirty="0">
                <a:latin typeface="Arial" panose="020B0604020202020204" pitchFamily="34" charset="0"/>
                <a:cs typeface="Arial" panose="020B0604020202020204" pitchFamily="34" charset="0"/>
              </a:rPr>
              <a:t> 16.75 </a:t>
            </a:r>
            <a:r>
              <a:rPr lang="ro-RO" sz="3200" dirty="0" err="1">
                <a:latin typeface="Arial" panose="020B0604020202020204" pitchFamily="34" charset="0"/>
                <a:cs typeface="Arial" panose="020B0604020202020204" pitchFamily="34" charset="0"/>
              </a:rPr>
              <a:t>percentage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points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compared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Carpatina </a:t>
            </a:r>
            <a:r>
              <a:rPr lang="ro-RO" sz="3200" dirty="0" err="1">
                <a:latin typeface="Arial" panose="020B0604020202020204" pitchFamily="34" charset="0"/>
                <a:cs typeface="Arial" panose="020B0604020202020204" pitchFamily="34" charset="0"/>
              </a:rPr>
              <a:t>breed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Also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muscularity</a:t>
            </a:r>
            <a:r>
              <a:rPr lang="ro-RO" sz="3200" dirty="0">
                <a:latin typeface="Arial" panose="020B0604020202020204" pitchFamily="34" charset="0"/>
                <a:cs typeface="Arial" panose="020B0604020202020204" pitchFamily="34" charset="0"/>
              </a:rPr>
              <a:t> index of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gigot</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was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higher</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by</a:t>
            </a:r>
            <a:r>
              <a:rPr lang="ro-RO" sz="3200" dirty="0">
                <a:latin typeface="Arial" panose="020B0604020202020204" pitchFamily="34" charset="0"/>
                <a:cs typeface="Arial" panose="020B0604020202020204" pitchFamily="34" charset="0"/>
              </a:rPr>
              <a:t> 63.29 </a:t>
            </a:r>
            <a:r>
              <a:rPr lang="ro-RO" sz="3200" dirty="0" err="1">
                <a:latin typeface="Arial" panose="020B0604020202020204" pitchFamily="34" charset="0"/>
                <a:cs typeface="Arial" panose="020B0604020202020204" pitchFamily="34" charset="0"/>
              </a:rPr>
              <a:t>percentage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points</a:t>
            </a:r>
            <a:r>
              <a:rPr lang="ro-RO" sz="3200" dirty="0">
                <a:latin typeface="Arial" panose="020B0604020202020204" pitchFamily="34" charset="0"/>
                <a:cs typeface="Arial" panose="020B0604020202020204" pitchFamily="34" charset="0"/>
              </a:rPr>
              <a:t>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R</a:t>
            </a:r>
            <a:r>
              <a:rPr lang="ro-RO" sz="3200" baseline="-25000" dirty="0">
                <a:latin typeface="Arial" panose="020B0604020202020204" pitchFamily="34" charset="0"/>
                <a:cs typeface="Arial" panose="020B0604020202020204" pitchFamily="34" charset="0"/>
              </a:rPr>
              <a:t>1</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compared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Carpatina,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differences</a:t>
            </a:r>
            <a:r>
              <a:rPr lang="ro-RO" sz="3200" dirty="0">
                <a:latin typeface="Arial" panose="020B0604020202020204" pitchFamily="34" charset="0"/>
                <a:cs typeface="Arial" panose="020B0604020202020204" pitchFamily="34" charset="0"/>
              </a:rPr>
              <a:t> are </a:t>
            </a:r>
            <a:r>
              <a:rPr lang="ro-RO" sz="3200" dirty="0" err="1">
                <a:latin typeface="Arial" panose="020B0604020202020204" pitchFamily="34" charset="0"/>
                <a:cs typeface="Arial" panose="020B0604020202020204" pitchFamily="34" charset="0"/>
              </a:rPr>
              <a:t>very</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significant</a:t>
            </a:r>
            <a:r>
              <a:rPr lang="ro-RO" sz="3200" dirty="0">
                <a:latin typeface="Arial" panose="020B0604020202020204" pitchFamily="34" charset="0"/>
                <a:cs typeface="Arial" panose="020B0604020202020204" pitchFamily="34" charset="0"/>
              </a:rPr>
              <a:t> (P &lt; 0.001).</a:t>
            </a:r>
          </a:p>
          <a:p>
            <a:pPr algn="just"/>
            <a:endParaRPr lang="ro-RO" sz="3200" dirty="0">
              <a:latin typeface="Arial" panose="020B0604020202020204" pitchFamily="34" charset="0"/>
              <a:cs typeface="Arial" panose="020B0604020202020204" pitchFamily="34" charset="0"/>
            </a:endParaRPr>
          </a:p>
        </p:txBody>
      </p:sp>
      <p:sp>
        <p:nvSpPr>
          <p:cNvPr id="39" name="TextBox 38">
            <a:extLst>
              <a:ext uri="{FF2B5EF4-FFF2-40B4-BE49-F238E27FC236}">
                <a16:creationId xmlns:a16="http://schemas.microsoft.com/office/drawing/2014/main" id="{66C2AE20-503B-830F-68CF-69E3CBC814B3}"/>
              </a:ext>
            </a:extLst>
          </p:cNvPr>
          <p:cNvSpPr txBox="1"/>
          <p:nvPr/>
        </p:nvSpPr>
        <p:spPr>
          <a:xfrm>
            <a:off x="1883002" y="32703779"/>
            <a:ext cx="14453630" cy="1569660"/>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The </a:t>
            </a:r>
            <a:r>
              <a:rPr lang="ro-RO" sz="3200" dirty="0" err="1">
                <a:latin typeface="Arial" panose="020B0604020202020204" pitchFamily="34" charset="0"/>
                <a:cs typeface="Arial" panose="020B0604020202020204" pitchFamily="34" charset="0"/>
              </a:rPr>
              <a:t>slaughter</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yield</a:t>
            </a:r>
            <a:r>
              <a:rPr lang="ro-RO" sz="3200" dirty="0">
                <a:latin typeface="Arial" panose="020B0604020202020204" pitchFamily="34" charset="0"/>
                <a:cs typeface="Arial" panose="020B0604020202020204" pitchFamily="34" charset="0"/>
              </a:rPr>
              <a:t> 1 in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two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groups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was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between</a:t>
            </a:r>
            <a:r>
              <a:rPr lang="ro-RO" sz="3200" dirty="0">
                <a:latin typeface="Arial" panose="020B0604020202020204" pitchFamily="34" charset="0"/>
                <a:cs typeface="Arial" panose="020B0604020202020204" pitchFamily="34" charset="0"/>
              </a:rPr>
              <a:t> 42.29% </a:t>
            </a:r>
            <a:r>
              <a:rPr lang="ro-RO" sz="3200" dirty="0" err="1">
                <a:latin typeface="Arial" panose="020B0604020202020204" pitchFamily="34" charset="0"/>
                <a:cs typeface="Arial" panose="020B0604020202020204" pitchFamily="34" charset="0"/>
              </a:rPr>
              <a:t>and</a:t>
            </a:r>
            <a:r>
              <a:rPr lang="ro-RO" sz="3200" dirty="0">
                <a:latin typeface="Arial" panose="020B0604020202020204" pitchFamily="34" charset="0"/>
                <a:cs typeface="Arial" panose="020B0604020202020204" pitchFamily="34" charset="0"/>
              </a:rPr>
              <a:t> 50.40%, </a:t>
            </a:r>
            <a:r>
              <a:rPr lang="ro-RO" sz="3200" dirty="0" err="1">
                <a:latin typeface="Arial" panose="020B0604020202020204" pitchFamily="34" charset="0"/>
                <a:cs typeface="Arial" panose="020B0604020202020204" pitchFamily="34" charset="0"/>
              </a:rPr>
              <a:t>being</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higher</a:t>
            </a:r>
            <a:r>
              <a:rPr lang="ro-RO" sz="3200" dirty="0">
                <a:latin typeface="Arial" panose="020B0604020202020204" pitchFamily="34" charset="0"/>
                <a:cs typeface="Arial" panose="020B0604020202020204" pitchFamily="34" charset="0"/>
              </a:rPr>
              <a:t> in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group</a:t>
            </a:r>
            <a:r>
              <a:rPr lang="ro-RO" sz="3200" dirty="0">
                <a:latin typeface="Arial" panose="020B0604020202020204" pitchFamily="34" charset="0"/>
                <a:cs typeface="Arial" panose="020B0604020202020204" pitchFamily="34" charset="0"/>
              </a:rPr>
              <a:t> of R</a:t>
            </a:r>
            <a:r>
              <a:rPr lang="ro-RO" sz="3200" baseline="-25000" dirty="0">
                <a:latin typeface="Arial" panose="020B0604020202020204" pitchFamily="34" charset="0"/>
                <a:cs typeface="Arial" panose="020B0604020202020204" pitchFamily="34" charset="0"/>
              </a:rPr>
              <a:t>1</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by</a:t>
            </a:r>
            <a:r>
              <a:rPr lang="ro-RO" sz="3200" dirty="0">
                <a:latin typeface="Arial" panose="020B0604020202020204" pitchFamily="34" charset="0"/>
                <a:cs typeface="Arial" panose="020B0604020202020204" pitchFamily="34" charset="0"/>
              </a:rPr>
              <a:t> 8.11 </a:t>
            </a:r>
            <a:r>
              <a:rPr lang="ro-RO" sz="3200" dirty="0" err="1">
                <a:latin typeface="Arial" panose="020B0604020202020204" pitchFamily="34" charset="0"/>
                <a:cs typeface="Arial" panose="020B0604020202020204" pitchFamily="34" charset="0"/>
              </a:rPr>
              <a:t>percentage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points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compared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Carpathian </a:t>
            </a:r>
            <a:r>
              <a:rPr lang="ro-RO" sz="3200" dirty="0" err="1">
                <a:latin typeface="Arial" panose="020B0604020202020204" pitchFamily="34" charset="0"/>
                <a:cs typeface="Arial" panose="020B0604020202020204" pitchFamily="34" charset="0"/>
              </a:rPr>
              <a:t>group</a:t>
            </a:r>
            <a:r>
              <a:rPr lang="ro-RO" sz="3200" dirty="0">
                <a:latin typeface="Arial" panose="020B0604020202020204" pitchFamily="34" charset="0"/>
                <a:cs typeface="Arial" panose="020B0604020202020204" pitchFamily="34" charset="0"/>
              </a:rPr>
              <a:t>.</a:t>
            </a:r>
          </a:p>
        </p:txBody>
      </p:sp>
      <p:sp>
        <p:nvSpPr>
          <p:cNvPr id="41" name="TextBox 40">
            <a:extLst>
              <a:ext uri="{FF2B5EF4-FFF2-40B4-BE49-F238E27FC236}">
                <a16:creationId xmlns:a16="http://schemas.microsoft.com/office/drawing/2014/main" id="{B173B9CD-A639-5A6B-4180-D034DA7B5A31}"/>
              </a:ext>
            </a:extLst>
          </p:cNvPr>
          <p:cNvSpPr txBox="1"/>
          <p:nvPr/>
        </p:nvSpPr>
        <p:spPr>
          <a:xfrm>
            <a:off x="17195022" y="32369724"/>
            <a:ext cx="14039893" cy="1569660"/>
          </a:xfrm>
          <a:prstGeom prst="rect">
            <a:avLst/>
          </a:prstGeom>
          <a:noFill/>
        </p:spPr>
        <p:txBody>
          <a:bodyPr wrap="square">
            <a:spAutoFit/>
          </a:bodyPr>
          <a:lstStyle/>
          <a:p>
            <a:pPr algn="just"/>
            <a:r>
              <a:rPr lang="ro-RO" sz="3200" dirty="0">
                <a:latin typeface="Arial" panose="020B0604020202020204" pitchFamily="34" charset="0"/>
                <a:cs typeface="Arial" panose="020B0604020202020204" pitchFamily="34" charset="0"/>
              </a:rPr>
              <a:t>R</a:t>
            </a:r>
            <a:r>
              <a:rPr lang="ro-RO" sz="3200" baseline="-25000" dirty="0">
                <a:latin typeface="Arial" panose="020B0604020202020204" pitchFamily="34" charset="0"/>
                <a:cs typeface="Arial" panose="020B0604020202020204" pitchFamily="34" charset="0"/>
              </a:rPr>
              <a:t>1</a:t>
            </a:r>
            <a:r>
              <a:rPr lang="ro-RO" sz="3200" dirty="0">
                <a:latin typeface="Arial" panose="020B0604020202020204" pitchFamily="34" charset="0"/>
                <a:cs typeface="Arial" panose="020B0604020202020204" pitchFamily="34" charset="0"/>
              </a:rPr>
              <a:t> Boer x Carpatina </a:t>
            </a:r>
            <a:r>
              <a:rPr lang="ro-RO" sz="3200" dirty="0" err="1">
                <a:latin typeface="Arial" panose="020B0604020202020204" pitchFamily="34" charset="0"/>
                <a:cs typeface="Arial" panose="020B0604020202020204" pitchFamily="34" charset="0"/>
              </a:rPr>
              <a:t>have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by</a:t>
            </a:r>
            <a:r>
              <a:rPr lang="ro-RO" sz="3200" dirty="0">
                <a:latin typeface="Arial" panose="020B0604020202020204" pitchFamily="34" charset="0"/>
                <a:cs typeface="Arial" panose="020B0604020202020204" pitchFamily="34" charset="0"/>
              </a:rPr>
              <a:t> 2.75 </a:t>
            </a:r>
            <a:r>
              <a:rPr lang="ro-RO" sz="3200" dirty="0" err="1">
                <a:latin typeface="Arial" panose="020B0604020202020204" pitchFamily="34" charset="0"/>
                <a:cs typeface="Arial" panose="020B0604020202020204" pitchFamily="34" charset="0"/>
              </a:rPr>
              <a:t>percentage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points</a:t>
            </a:r>
            <a:r>
              <a:rPr lang="ro-RO" sz="3200" dirty="0">
                <a:latin typeface="Arial" panose="020B0604020202020204" pitchFamily="34" charset="0"/>
                <a:cs typeface="Arial" panose="020B0604020202020204" pitchFamily="34" charset="0"/>
              </a:rPr>
              <a:t> more </a:t>
            </a:r>
            <a:r>
              <a:rPr lang="ro-RO" sz="3200" dirty="0" err="1">
                <a:latin typeface="Arial" panose="020B0604020202020204" pitchFamily="34" charset="0"/>
                <a:cs typeface="Arial" panose="020B0604020202020204" pitchFamily="34" charset="0"/>
              </a:rPr>
              <a:t>muscles</a:t>
            </a:r>
            <a:r>
              <a:rPr lang="ro-RO" sz="3200" dirty="0">
                <a:latin typeface="Arial" panose="020B0604020202020204" pitchFamily="34" charset="0"/>
                <a:cs typeface="Arial" panose="020B0604020202020204" pitchFamily="34" charset="0"/>
              </a:rPr>
              <a:t> in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carcass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and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by</a:t>
            </a:r>
            <a:r>
              <a:rPr lang="ro-RO" sz="3200" dirty="0">
                <a:latin typeface="Arial" panose="020B0604020202020204" pitchFamily="34" charset="0"/>
                <a:cs typeface="Arial" panose="020B0604020202020204" pitchFamily="34" charset="0"/>
              </a:rPr>
              <a:t> 3.11 </a:t>
            </a:r>
            <a:r>
              <a:rPr lang="ro-RO" sz="3200" dirty="0" err="1">
                <a:latin typeface="Arial" panose="020B0604020202020204" pitchFamily="34" charset="0"/>
                <a:cs typeface="Arial" panose="020B0604020202020204" pitchFamily="34" charset="0"/>
              </a:rPr>
              <a:t>percentage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points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fewer</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bones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compared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to</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kids</a:t>
            </a:r>
            <a:r>
              <a:rPr lang="ro-RO" sz="3200" dirty="0">
                <a:latin typeface="Arial" panose="020B0604020202020204" pitchFamily="34" charset="0"/>
                <a:cs typeface="Arial" panose="020B0604020202020204" pitchFamily="34" charset="0"/>
              </a:rPr>
              <a:t> of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Carpatina </a:t>
            </a:r>
            <a:r>
              <a:rPr lang="ro-RO" sz="3200" dirty="0" err="1">
                <a:latin typeface="Arial" panose="020B0604020202020204" pitchFamily="34" charset="0"/>
                <a:cs typeface="Arial" panose="020B0604020202020204" pitchFamily="34" charset="0"/>
              </a:rPr>
              <a:t>breed</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the</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differences</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being</a:t>
            </a:r>
            <a:r>
              <a:rPr lang="ro-RO" sz="3200" dirty="0">
                <a:latin typeface="Arial" panose="020B0604020202020204" pitchFamily="34" charset="0"/>
                <a:cs typeface="Arial" panose="020B0604020202020204" pitchFamily="34" charset="0"/>
              </a:rPr>
              <a:t> </a:t>
            </a:r>
            <a:r>
              <a:rPr lang="ro-RO" sz="3200" dirty="0" err="1">
                <a:latin typeface="Arial" panose="020B0604020202020204" pitchFamily="34" charset="0"/>
                <a:cs typeface="Arial" panose="020B0604020202020204" pitchFamily="34" charset="0"/>
              </a:rPr>
              <a:t>significant</a:t>
            </a:r>
            <a:r>
              <a:rPr lang="ro-RO" sz="3200" dirty="0">
                <a:latin typeface="Arial" panose="020B0604020202020204" pitchFamily="34" charset="0"/>
                <a:cs typeface="Arial" panose="020B0604020202020204" pitchFamily="34" charset="0"/>
              </a:rPr>
              <a:t> (P&lt;0.05).</a:t>
            </a:r>
          </a:p>
        </p:txBody>
      </p:sp>
      <p:sp>
        <p:nvSpPr>
          <p:cNvPr id="47" name="TextBox 46">
            <a:extLst>
              <a:ext uri="{FF2B5EF4-FFF2-40B4-BE49-F238E27FC236}">
                <a16:creationId xmlns:a16="http://schemas.microsoft.com/office/drawing/2014/main" id="{780C36A2-5A6A-41AF-5F28-B0E2F36944DF}"/>
              </a:ext>
            </a:extLst>
          </p:cNvPr>
          <p:cNvSpPr txBox="1"/>
          <p:nvPr/>
        </p:nvSpPr>
        <p:spPr>
          <a:xfrm>
            <a:off x="1891896" y="35487078"/>
            <a:ext cx="29318019" cy="1569660"/>
          </a:xfrm>
          <a:prstGeom prst="rect">
            <a:avLst/>
          </a:prstGeom>
          <a:noFill/>
        </p:spPr>
        <p:txBody>
          <a:bodyPr wrap="square">
            <a:spAutoFit/>
          </a:bodyPr>
          <a:lstStyle/>
          <a:p>
            <a:pPr lvl="0" algn="just">
              <a:tabLst>
                <a:tab pos="457200" algn="l"/>
              </a:tabLst>
            </a:pP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obtained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data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reveal</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superiority</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of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population</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of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goats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a:t>
            </a:r>
            <a:r>
              <a:rPr lang="ro-RO" sz="3200" spc="-10" baseline="-25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(75% Boer x 25% Carpatina),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compared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to</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Carpatina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breed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all</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morphoproductive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characteristics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reproductive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indices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and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carcass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quality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indices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resulting</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need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to</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continue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research</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until</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fifth</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generation</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including</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of reproductive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isolation</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when</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population</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could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homologated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as a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breed</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of meat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goats</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ro-RO" sz="32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unique</a:t>
            </a:r>
            <a:r>
              <a:rPr lang="ro-RO" sz="32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Romania.</a:t>
            </a:r>
            <a:endParaRPr lang="ro-RO" sz="32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8" name="TextBox 47">
            <a:extLst>
              <a:ext uri="{FF2B5EF4-FFF2-40B4-BE49-F238E27FC236}">
                <a16:creationId xmlns:a16="http://schemas.microsoft.com/office/drawing/2014/main" id="{6A0B9C6B-DBE6-925F-417E-A43619F51C0B}"/>
              </a:ext>
            </a:extLst>
          </p:cNvPr>
          <p:cNvSpPr txBox="1"/>
          <p:nvPr/>
        </p:nvSpPr>
        <p:spPr>
          <a:xfrm>
            <a:off x="2189345" y="13911434"/>
            <a:ext cx="29318019" cy="5016758"/>
          </a:xfrm>
          <a:prstGeom prst="rect">
            <a:avLst/>
          </a:prstGeom>
          <a:noFill/>
        </p:spPr>
        <p:txBody>
          <a:bodyPr wrap="square" rtlCol="0">
            <a:spAutoFit/>
          </a:bodyPr>
          <a:lstStyle/>
          <a:p>
            <a:r>
              <a:rPr lang="ro-RO" sz="3200" b="1" dirty="0">
                <a:latin typeface="Arial" charset="0"/>
                <a:ea typeface="Arial" charset="0"/>
                <a:cs typeface="Arial" charset="0"/>
              </a:rPr>
              <a:t>MATERIAL ŞI METHODS</a:t>
            </a:r>
          </a:p>
          <a:p>
            <a:pPr>
              <a:buNone/>
            </a:pPr>
            <a:r>
              <a:rPr lang="en-US" sz="3200" dirty="0">
                <a:latin typeface="Arial" panose="020B0604020202020204" pitchFamily="34" charset="0"/>
                <a:cs typeface="Arial" panose="020B0604020202020204" pitchFamily="34" charset="0"/>
              </a:rPr>
              <a:t>Research was carried out on the R1 goat nucleus (75% Boer × 25% Carpathian) belonging to ICDCOC Palas and on a population of Carpathian goats from a farm located in </a:t>
            </a:r>
            <a:r>
              <a:rPr lang="en-US" sz="3200" dirty="0" err="1">
                <a:latin typeface="Arial" panose="020B0604020202020204" pitchFamily="34" charset="0"/>
                <a:cs typeface="Arial" panose="020B0604020202020204" pitchFamily="34" charset="0"/>
              </a:rPr>
              <a:t>Romanu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Brăila</a:t>
            </a:r>
            <a:r>
              <a:rPr lang="en-US" sz="3200" dirty="0">
                <a:latin typeface="Arial" panose="020B0604020202020204" pitchFamily="34" charset="0"/>
                <a:cs typeface="Arial" panose="020B0604020202020204" pitchFamily="34" charset="0"/>
              </a:rPr>
              <a:t> County. Body measurements and periodic weighing were performed in order to determine the main body conformation indices, growth rate of fattening kids, and slaughter performance parameters.</a:t>
            </a:r>
          </a:p>
          <a:p>
            <a:pPr>
              <a:buNone/>
            </a:pPr>
            <a:r>
              <a:rPr lang="en-US" sz="3200" dirty="0">
                <a:latin typeface="Arial" panose="020B0604020202020204" pitchFamily="34" charset="0"/>
                <a:cs typeface="Arial" panose="020B0604020202020204" pitchFamily="34" charset="0"/>
              </a:rPr>
              <a:t>Body weight was recorded using electronic scales with an accuracy of ±200 g, while body measurements were carried out using a zoometric compass and measuring tape. Based on these determinations, gigot compactness and muscularity indices were evaluated.</a:t>
            </a:r>
          </a:p>
          <a:p>
            <a:pPr>
              <a:buNone/>
            </a:pPr>
            <a:r>
              <a:rPr lang="en-US" sz="3200" dirty="0">
                <a:latin typeface="Arial" panose="020B0604020202020204" pitchFamily="34" charset="0"/>
                <a:cs typeface="Arial" panose="020B0604020202020204" pitchFamily="34" charset="0"/>
              </a:rPr>
              <a:t>During the 100-day growth and fattening period, the kids were fed granulated compound feed containing 2570 Kcal ME/kg, 16% crude protein, and 8.5% crude fiber. Slaughter yields were determined both in relation to live weight and empty live weight. The obtained data were statistically processed, and the differences between experimental groups were assessed using the Fisher test, according to the methodology described by </a:t>
            </a:r>
            <a:r>
              <a:rPr lang="en-US" sz="3200" dirty="0" err="1">
                <a:latin typeface="Arial" panose="020B0604020202020204" pitchFamily="34" charset="0"/>
                <a:cs typeface="Arial" panose="020B0604020202020204" pitchFamily="34" charset="0"/>
              </a:rPr>
              <a:t>Drăgănescu</a:t>
            </a:r>
            <a:r>
              <a:rPr lang="en-US" sz="3200" dirty="0">
                <a:latin typeface="Arial" panose="020B0604020202020204" pitchFamily="34" charset="0"/>
                <a:cs typeface="Arial" panose="020B0604020202020204" pitchFamily="34" charset="0"/>
              </a:rPr>
              <a:t> and Sandu (1984).</a:t>
            </a:r>
          </a:p>
          <a:p>
            <a:endParaRPr lang="ro-RO" sz="3200" b="1" dirty="0">
              <a:latin typeface="Arial" charset="0"/>
              <a:ea typeface="Arial" charset="0"/>
              <a:cs typeface="Arial" charset="0"/>
            </a:endParaRPr>
          </a:p>
        </p:txBody>
      </p:sp>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1337</TotalTime>
  <Words>1863</Words>
  <Application>Microsoft Office PowerPoint</Application>
  <PresentationFormat>Custom</PresentationFormat>
  <Paragraphs>217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Alexandru Gabriel Vartic</dc:creator>
  <cp:lastModifiedBy>Alexandru Gabriel Vartic</cp:lastModifiedBy>
  <cp:revision>159</cp:revision>
  <cp:lastPrinted>2020-03-30T08:43:16Z</cp:lastPrinted>
  <dcterms:created xsi:type="dcterms:W3CDTF">2015-08-26T05:25:30Z</dcterms:created>
  <dcterms:modified xsi:type="dcterms:W3CDTF">2026-05-15T06:01:18Z</dcterms:modified>
</cp:coreProperties>
</file>